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4" r:id="rId2"/>
    <p:sldId id="256" r:id="rId3"/>
    <p:sldId id="257" r:id="rId4"/>
    <p:sldId id="265" r:id="rId5"/>
    <p:sldId id="268" r:id="rId6"/>
    <p:sldId id="269" r:id="rId7"/>
    <p:sldId id="258" r:id="rId8"/>
    <p:sldId id="266" r:id="rId9"/>
    <p:sldId id="261" r:id="rId10"/>
    <p:sldId id="267" r:id="rId11"/>
    <p:sldId id="263"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7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030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txBody>
          <a:bodyPr/>
          <a:lstStyle/>
          <a:p>
            <a:endParaRPr lang="en-PK"/>
          </a:p>
        </p:txBody>
      </p:sp>
      <p:sp>
        <p:nvSpPr>
          <p:cNvPr id="4" name="Text 1"/>
          <p:cNvSpPr/>
          <p:nvPr/>
        </p:nvSpPr>
        <p:spPr>
          <a:xfrm>
            <a:off x="2037993" y="1917978"/>
            <a:ext cx="10554414" cy="1388745"/>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Introduction to Our Group Members</a:t>
            </a:r>
            <a:endParaRPr lang="en-US" sz="4374" dirty="0"/>
          </a:p>
        </p:txBody>
      </p:sp>
      <p:sp>
        <p:nvSpPr>
          <p:cNvPr id="8" name="Text 5"/>
          <p:cNvSpPr/>
          <p:nvPr/>
        </p:nvSpPr>
        <p:spPr>
          <a:xfrm>
            <a:off x="2037993" y="4216806"/>
            <a:ext cx="10554414" cy="1333024"/>
          </a:xfrm>
          <a:prstGeom prst="rect">
            <a:avLst/>
          </a:prstGeom>
          <a:noFill/>
          <a:ln/>
        </p:spPr>
        <p:txBody>
          <a:bodyPr wrap="square" rtlCol="0" anchor="t"/>
          <a:lstStyle/>
          <a:p>
            <a:pPr marL="0" indent="0">
              <a:lnSpc>
                <a:spcPts val="2624"/>
              </a:lnSpc>
              <a:buNone/>
            </a:pPr>
            <a:r>
              <a:rPr lang="en-US" sz="2400" dirty="0">
                <a:solidFill>
                  <a:srgbClr val="D7E5D8"/>
                </a:solidFill>
                <a:latin typeface="Syne" pitchFamily="34" charset="0"/>
                <a:ea typeface="Syne" pitchFamily="34" charset="-122"/>
                <a:cs typeface="Syne" pitchFamily="34" charset="-120"/>
              </a:rPr>
              <a:t>These individuals bring a wealth of diverse perspectives and skills to the team. They are all dedicated to learning and contributing their best to the project.</a:t>
            </a:r>
            <a:endParaRPr lang="en-US" sz="2400" dirty="0"/>
          </a:p>
        </p:txBody>
      </p:sp>
      <p:sp>
        <p:nvSpPr>
          <p:cNvPr id="11" name="Shape 3">
            <a:extLst>
              <a:ext uri="{FF2B5EF4-FFF2-40B4-BE49-F238E27FC236}">
                <a16:creationId xmlns:a16="http://schemas.microsoft.com/office/drawing/2014/main" id="{67D0F685-4C7D-4ED8-B7D0-93DCFAF426CD}"/>
              </a:ext>
            </a:extLst>
          </p:cNvPr>
          <p:cNvSpPr/>
          <p:nvPr/>
        </p:nvSpPr>
        <p:spPr>
          <a:xfrm>
            <a:off x="1376979" y="6543139"/>
            <a:ext cx="11200188" cy="614958"/>
          </a:xfrm>
          <a:prstGeom prst="rect">
            <a:avLst/>
          </a:prstGeom>
          <a:solidFill>
            <a:srgbClr val="FFFFFF">
              <a:alpha val="4000"/>
            </a:srgbClr>
          </a:solidFill>
          <a:ln/>
        </p:spPr>
        <p:txBody>
          <a:bodyPr/>
          <a:lstStyle/>
          <a:p>
            <a:endParaRPr lang="en-PK" dirty="0"/>
          </a:p>
        </p:txBody>
      </p:sp>
      <p:sp>
        <p:nvSpPr>
          <p:cNvPr id="12" name="Shape 2">
            <a:extLst>
              <a:ext uri="{FF2B5EF4-FFF2-40B4-BE49-F238E27FC236}">
                <a16:creationId xmlns:a16="http://schemas.microsoft.com/office/drawing/2014/main" id="{1E7560D9-C7F1-4E2D-9DDC-4A86BF2CC89E}"/>
              </a:ext>
            </a:extLst>
          </p:cNvPr>
          <p:cNvSpPr/>
          <p:nvPr/>
        </p:nvSpPr>
        <p:spPr>
          <a:xfrm>
            <a:off x="1376979" y="6527899"/>
            <a:ext cx="11200188" cy="630198"/>
          </a:xfrm>
          <a:prstGeom prst="roundRect">
            <a:avLst>
              <a:gd name="adj" fmla="val 15866"/>
            </a:avLst>
          </a:prstGeom>
          <a:noFill/>
          <a:ln w="7620">
            <a:solidFill>
              <a:srgbClr val="FFFFFF">
                <a:alpha val="24000"/>
              </a:srgbClr>
            </a:solidFill>
            <a:prstDash val="solid"/>
          </a:ln>
        </p:spPr>
      </p:sp>
      <p:sp>
        <p:nvSpPr>
          <p:cNvPr id="13" name="Text 8">
            <a:extLst>
              <a:ext uri="{FF2B5EF4-FFF2-40B4-BE49-F238E27FC236}">
                <a16:creationId xmlns:a16="http://schemas.microsoft.com/office/drawing/2014/main" id="{EFCB652B-4A60-45B7-9612-3E845110401B}"/>
              </a:ext>
            </a:extLst>
          </p:cNvPr>
          <p:cNvSpPr/>
          <p:nvPr/>
        </p:nvSpPr>
        <p:spPr>
          <a:xfrm>
            <a:off x="10656838" y="6622880"/>
            <a:ext cx="1659612" cy="333256"/>
          </a:xfrm>
          <a:prstGeom prst="rect">
            <a:avLst/>
          </a:prstGeom>
          <a:noFill/>
          <a:ln/>
        </p:spPr>
        <p:txBody>
          <a:bodyPr wrap="non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Huzaifa - 19831</a:t>
            </a:r>
            <a:endParaRPr lang="en-US" sz="1750" dirty="0"/>
          </a:p>
        </p:txBody>
      </p:sp>
      <p:sp>
        <p:nvSpPr>
          <p:cNvPr id="14" name="Text 7">
            <a:extLst>
              <a:ext uri="{FF2B5EF4-FFF2-40B4-BE49-F238E27FC236}">
                <a16:creationId xmlns:a16="http://schemas.microsoft.com/office/drawing/2014/main" id="{CA23B73E-CB48-47D0-BA48-3009DFAECC56}"/>
              </a:ext>
            </a:extLst>
          </p:cNvPr>
          <p:cNvSpPr/>
          <p:nvPr/>
        </p:nvSpPr>
        <p:spPr>
          <a:xfrm>
            <a:off x="8595241" y="6664226"/>
            <a:ext cx="1655802" cy="333256"/>
          </a:xfrm>
          <a:prstGeom prst="rect">
            <a:avLst/>
          </a:prstGeom>
          <a:noFill/>
          <a:ln/>
        </p:spPr>
        <p:txBody>
          <a:bodyPr wrap="non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Safwan - 19677</a:t>
            </a:r>
            <a:endParaRPr lang="en-US" sz="1750" dirty="0"/>
          </a:p>
        </p:txBody>
      </p:sp>
      <p:sp>
        <p:nvSpPr>
          <p:cNvPr id="15" name="Text 6">
            <a:extLst>
              <a:ext uri="{FF2B5EF4-FFF2-40B4-BE49-F238E27FC236}">
                <a16:creationId xmlns:a16="http://schemas.microsoft.com/office/drawing/2014/main" id="{47684EBF-264E-4549-8B6A-AC627C107DC3}"/>
              </a:ext>
            </a:extLst>
          </p:cNvPr>
          <p:cNvSpPr/>
          <p:nvPr/>
        </p:nvSpPr>
        <p:spPr>
          <a:xfrm>
            <a:off x="6472059" y="6661368"/>
            <a:ext cx="1655802" cy="333256"/>
          </a:xfrm>
          <a:prstGeom prst="rect">
            <a:avLst/>
          </a:prstGeom>
          <a:noFill/>
          <a:ln/>
        </p:spPr>
        <p:txBody>
          <a:bodyPr wrap="non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Ammar </a:t>
            </a:r>
            <a:r>
              <a:rPr lang="en-US" sz="1750">
                <a:solidFill>
                  <a:srgbClr val="D7E5D8"/>
                </a:solidFill>
                <a:latin typeface="Syne" pitchFamily="34" charset="0"/>
                <a:ea typeface="Syne" pitchFamily="34" charset="-122"/>
                <a:cs typeface="Syne" pitchFamily="34" charset="-120"/>
              </a:rPr>
              <a:t>- 19676</a:t>
            </a:r>
            <a:endParaRPr lang="en-US" sz="1750" dirty="0"/>
          </a:p>
        </p:txBody>
      </p:sp>
      <p:sp>
        <p:nvSpPr>
          <p:cNvPr id="17" name="Text 5">
            <a:extLst>
              <a:ext uri="{FF2B5EF4-FFF2-40B4-BE49-F238E27FC236}">
                <a16:creationId xmlns:a16="http://schemas.microsoft.com/office/drawing/2014/main" id="{AD228FEF-5A9B-42B0-8129-7C5928586EB4}"/>
              </a:ext>
            </a:extLst>
          </p:cNvPr>
          <p:cNvSpPr/>
          <p:nvPr/>
        </p:nvSpPr>
        <p:spPr>
          <a:xfrm>
            <a:off x="4555540" y="6632903"/>
            <a:ext cx="1655802" cy="333256"/>
          </a:xfrm>
          <a:prstGeom prst="rect">
            <a:avLst/>
          </a:prstGeom>
          <a:noFill/>
          <a:ln/>
        </p:spPr>
        <p:txBody>
          <a:bodyPr wrap="none" rtlCol="0" anchor="t"/>
          <a:lstStyle/>
          <a:p>
            <a:pPr marL="0" indent="0">
              <a:lnSpc>
                <a:spcPts val="2624"/>
              </a:lnSpc>
              <a:buNone/>
            </a:pPr>
            <a:r>
              <a:rPr lang="en-US" sz="1750" dirty="0" err="1">
                <a:solidFill>
                  <a:srgbClr val="D7E5D8"/>
                </a:solidFill>
                <a:latin typeface="Syne" pitchFamily="34" charset="0"/>
                <a:ea typeface="Syne" pitchFamily="34" charset="-122"/>
                <a:cs typeface="Syne" pitchFamily="34" charset="-120"/>
              </a:rPr>
              <a:t>Masab</a:t>
            </a:r>
            <a:r>
              <a:rPr lang="en-US" sz="1750" dirty="0">
                <a:solidFill>
                  <a:srgbClr val="D7E5D8"/>
                </a:solidFill>
                <a:latin typeface="Syne" pitchFamily="34" charset="0"/>
                <a:ea typeface="Syne" pitchFamily="34" charset="-122"/>
                <a:cs typeface="Syne" pitchFamily="34" charset="-120"/>
              </a:rPr>
              <a:t> -19755</a:t>
            </a:r>
            <a:endParaRPr lang="en-US" sz="1750" dirty="0"/>
          </a:p>
        </p:txBody>
      </p:sp>
      <p:sp>
        <p:nvSpPr>
          <p:cNvPr id="21" name="Text 4">
            <a:extLst>
              <a:ext uri="{FF2B5EF4-FFF2-40B4-BE49-F238E27FC236}">
                <a16:creationId xmlns:a16="http://schemas.microsoft.com/office/drawing/2014/main" id="{1B7F0FA3-0425-47F3-A120-FC04B2D90D64}"/>
              </a:ext>
            </a:extLst>
          </p:cNvPr>
          <p:cNvSpPr/>
          <p:nvPr/>
        </p:nvSpPr>
        <p:spPr>
          <a:xfrm>
            <a:off x="1531352" y="6647491"/>
            <a:ext cx="1659612" cy="333256"/>
          </a:xfrm>
          <a:prstGeom prst="rect">
            <a:avLst/>
          </a:prstGeom>
          <a:noFill/>
          <a:ln/>
        </p:spPr>
        <p:txBody>
          <a:bodyPr wrap="non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Ebad – 19813 :Project Lead</a:t>
            </a:r>
            <a:endParaRPr lang="en-US" sz="1750" dirty="0"/>
          </a:p>
        </p:txBody>
      </p:sp>
      <p:sp>
        <p:nvSpPr>
          <p:cNvPr id="16" name="Shape 3">
            <a:extLst>
              <a:ext uri="{FF2B5EF4-FFF2-40B4-BE49-F238E27FC236}">
                <a16:creationId xmlns:a16="http://schemas.microsoft.com/office/drawing/2014/main" id="{135AD0E1-C8B1-4AD2-A3EA-182142A6CCDF}"/>
              </a:ext>
            </a:extLst>
          </p:cNvPr>
          <p:cNvSpPr/>
          <p:nvPr/>
        </p:nvSpPr>
        <p:spPr>
          <a:xfrm>
            <a:off x="2010213" y="4216805"/>
            <a:ext cx="10539174" cy="733946"/>
          </a:xfrm>
          <a:prstGeom prst="rect">
            <a:avLst/>
          </a:prstGeom>
          <a:solidFill>
            <a:srgbClr val="FFFFFF">
              <a:alpha val="4000"/>
            </a:srgbClr>
          </a:solidFill>
          <a:ln/>
        </p:spPr>
        <p:txBody>
          <a:bodyPr/>
          <a:lstStyle/>
          <a:p>
            <a:endParaRPr lang="en-PK" dirty="0"/>
          </a:p>
        </p:txBody>
      </p:sp>
      <p:sp>
        <p:nvSpPr>
          <p:cNvPr id="18" name="Shape 2">
            <a:extLst>
              <a:ext uri="{FF2B5EF4-FFF2-40B4-BE49-F238E27FC236}">
                <a16:creationId xmlns:a16="http://schemas.microsoft.com/office/drawing/2014/main" id="{754008DE-5A7D-40E3-8C18-87560BA67872}"/>
              </a:ext>
            </a:extLst>
          </p:cNvPr>
          <p:cNvSpPr/>
          <p:nvPr/>
        </p:nvSpPr>
        <p:spPr>
          <a:xfrm>
            <a:off x="2002593" y="4216806"/>
            <a:ext cx="10554414" cy="733945"/>
          </a:xfrm>
          <a:prstGeom prst="roundRect">
            <a:avLst>
              <a:gd name="adj" fmla="val 15866"/>
            </a:avLst>
          </a:prstGeom>
          <a:noFill/>
          <a:ln w="7620">
            <a:solidFill>
              <a:srgbClr val="FFFFFF">
                <a:alpha val="24000"/>
              </a:srgbClr>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037993" y="1409819"/>
            <a:ext cx="8659178" cy="694373"/>
          </a:xfrm>
          <a:prstGeom prst="rect">
            <a:avLst/>
          </a:prstGeom>
          <a:noFill/>
          <a:ln/>
        </p:spPr>
        <p:txBody>
          <a:bodyPr wrap="non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Decryption Process</a:t>
            </a:r>
            <a:endParaRPr lang="en-US" sz="4374" dirty="0"/>
          </a:p>
        </p:txBody>
      </p:sp>
      <p:pic>
        <p:nvPicPr>
          <p:cNvPr id="5" name="Image 1" descr="preencoded.png"/>
          <p:cNvPicPr>
            <a:picLocks noChangeAspect="1"/>
          </p:cNvPicPr>
          <p:nvPr/>
        </p:nvPicPr>
        <p:blipFill>
          <a:blip r:embed="rId4"/>
          <a:stretch>
            <a:fillRect/>
          </a:stretch>
        </p:blipFill>
        <p:spPr>
          <a:xfrm>
            <a:off x="2037993" y="2548533"/>
            <a:ext cx="2638544" cy="888682"/>
          </a:xfrm>
          <a:prstGeom prst="rect">
            <a:avLst/>
          </a:prstGeom>
        </p:spPr>
      </p:pic>
      <p:sp>
        <p:nvSpPr>
          <p:cNvPr id="6" name="Text 2"/>
          <p:cNvSpPr/>
          <p:nvPr/>
        </p:nvSpPr>
        <p:spPr>
          <a:xfrm>
            <a:off x="2260163" y="3770471"/>
            <a:ext cx="2194203" cy="694373"/>
          </a:xfrm>
          <a:prstGeom prst="rect">
            <a:avLst/>
          </a:prstGeom>
          <a:noFill/>
          <a:ln/>
        </p:spPr>
        <p:txBody>
          <a:bodyPr wrap="square" rtlCol="0" anchor="t"/>
          <a:lstStyle/>
          <a:p>
            <a:pPr marL="0" indent="0" algn="l">
              <a:lnSpc>
                <a:spcPts val="2734"/>
              </a:lnSpc>
              <a:buNone/>
            </a:pPr>
            <a:r>
              <a:rPr lang="en-US" sz="2187" b="1" dirty="0">
                <a:solidFill>
                  <a:srgbClr val="D7E5D8"/>
                </a:solidFill>
                <a:latin typeface="Syne" pitchFamily="34" charset="0"/>
                <a:ea typeface="Syne" pitchFamily="34" charset="-122"/>
                <a:cs typeface="Syne" pitchFamily="34" charset="-120"/>
              </a:rPr>
              <a:t>Encrypted Text</a:t>
            </a:r>
            <a:endParaRPr lang="en-US" sz="2187" dirty="0"/>
          </a:p>
        </p:txBody>
      </p:sp>
      <p:sp>
        <p:nvSpPr>
          <p:cNvPr id="7" name="Text 3"/>
          <p:cNvSpPr/>
          <p:nvPr/>
        </p:nvSpPr>
        <p:spPr>
          <a:xfrm>
            <a:off x="2260163" y="4598075"/>
            <a:ext cx="2194203" cy="1333024"/>
          </a:xfrm>
          <a:prstGeom prst="rect">
            <a:avLst/>
          </a:prstGeom>
          <a:noFill/>
          <a:ln/>
        </p:spPr>
        <p:txBody>
          <a:bodyPr wrap="square" rtlCol="0" anchor="t"/>
          <a:lstStyle/>
          <a:p>
            <a:pPr marL="0" indent="0" algn="l">
              <a:lnSpc>
                <a:spcPts val="2624"/>
              </a:lnSpc>
              <a:buNone/>
            </a:pPr>
            <a:r>
              <a:rPr lang="en-US" sz="1750" dirty="0">
                <a:solidFill>
                  <a:srgbClr val="D7E5D8"/>
                </a:solidFill>
                <a:latin typeface="Syne" pitchFamily="34" charset="0"/>
                <a:ea typeface="Syne" pitchFamily="34" charset="-122"/>
                <a:cs typeface="Syne" pitchFamily="34" charset="-120"/>
              </a:rPr>
              <a:t>The encrypted text received from the sender is the starting point of decryption.</a:t>
            </a:r>
            <a:endParaRPr lang="en-US" sz="1750" dirty="0"/>
          </a:p>
        </p:txBody>
      </p:sp>
      <p:pic>
        <p:nvPicPr>
          <p:cNvPr id="8" name="Image 2" descr="preencoded.png"/>
          <p:cNvPicPr>
            <a:picLocks noChangeAspect="1"/>
          </p:cNvPicPr>
          <p:nvPr/>
        </p:nvPicPr>
        <p:blipFill>
          <a:blip r:embed="rId5"/>
          <a:stretch>
            <a:fillRect/>
          </a:stretch>
        </p:blipFill>
        <p:spPr>
          <a:xfrm>
            <a:off x="4676537" y="2548533"/>
            <a:ext cx="2638663" cy="888682"/>
          </a:xfrm>
          <a:prstGeom prst="rect">
            <a:avLst/>
          </a:prstGeom>
        </p:spPr>
      </p:pic>
      <p:sp>
        <p:nvSpPr>
          <p:cNvPr id="9" name="Text 4"/>
          <p:cNvSpPr/>
          <p:nvPr/>
        </p:nvSpPr>
        <p:spPr>
          <a:xfrm>
            <a:off x="4898707" y="3770471"/>
            <a:ext cx="2194322" cy="1388745"/>
          </a:xfrm>
          <a:prstGeom prst="rect">
            <a:avLst/>
          </a:prstGeom>
          <a:noFill/>
          <a:ln/>
        </p:spPr>
        <p:txBody>
          <a:bodyPr wrap="square" rtlCol="0" anchor="t"/>
          <a:lstStyle/>
          <a:p>
            <a:pPr marL="0" indent="0" algn="l">
              <a:lnSpc>
                <a:spcPts val="2734"/>
              </a:lnSpc>
              <a:buNone/>
            </a:pPr>
            <a:r>
              <a:rPr lang="en-US" sz="2187" b="1" dirty="0">
                <a:solidFill>
                  <a:srgbClr val="D7E5D8"/>
                </a:solidFill>
                <a:latin typeface="Syne" pitchFamily="34" charset="0"/>
                <a:ea typeface="Syne" pitchFamily="34" charset="-122"/>
                <a:cs typeface="Syne" pitchFamily="34" charset="-120"/>
              </a:rPr>
              <a:t>Character Extraction</a:t>
            </a:r>
            <a:endParaRPr lang="en-US" sz="2187" dirty="0"/>
          </a:p>
        </p:txBody>
      </p:sp>
      <p:sp>
        <p:nvSpPr>
          <p:cNvPr id="10" name="Text 5"/>
          <p:cNvSpPr/>
          <p:nvPr/>
        </p:nvSpPr>
        <p:spPr>
          <a:xfrm>
            <a:off x="4898707" y="5292447"/>
            <a:ext cx="2194322" cy="999768"/>
          </a:xfrm>
          <a:prstGeom prst="rect">
            <a:avLst/>
          </a:prstGeom>
          <a:noFill/>
          <a:ln/>
        </p:spPr>
        <p:txBody>
          <a:bodyPr wrap="square" rtlCol="0" anchor="t"/>
          <a:lstStyle/>
          <a:p>
            <a:pPr marL="0" indent="0" algn="l">
              <a:lnSpc>
                <a:spcPts val="2624"/>
              </a:lnSpc>
              <a:buNone/>
            </a:pPr>
            <a:r>
              <a:rPr lang="en-US" sz="1750" dirty="0">
                <a:solidFill>
                  <a:srgbClr val="D7E5D8"/>
                </a:solidFill>
                <a:latin typeface="Syne" pitchFamily="34" charset="0"/>
                <a:ea typeface="Syne" pitchFamily="34" charset="-122"/>
                <a:cs typeface="Syne" pitchFamily="34" charset="-120"/>
              </a:rPr>
              <a:t>Each character in the encrypted text is extracted one by one.</a:t>
            </a:r>
            <a:endParaRPr lang="en-US" sz="1750" dirty="0"/>
          </a:p>
        </p:txBody>
      </p:sp>
      <p:pic>
        <p:nvPicPr>
          <p:cNvPr id="11" name="Image 3" descr="preencoded.png"/>
          <p:cNvPicPr>
            <a:picLocks noChangeAspect="1"/>
          </p:cNvPicPr>
          <p:nvPr/>
        </p:nvPicPr>
        <p:blipFill>
          <a:blip r:embed="rId6"/>
          <a:stretch>
            <a:fillRect/>
          </a:stretch>
        </p:blipFill>
        <p:spPr>
          <a:xfrm>
            <a:off x="7315200" y="2548533"/>
            <a:ext cx="2638544" cy="888682"/>
          </a:xfrm>
          <a:prstGeom prst="rect">
            <a:avLst/>
          </a:prstGeom>
        </p:spPr>
      </p:pic>
      <p:sp>
        <p:nvSpPr>
          <p:cNvPr id="12" name="Text 6"/>
          <p:cNvSpPr/>
          <p:nvPr/>
        </p:nvSpPr>
        <p:spPr>
          <a:xfrm>
            <a:off x="7537371" y="3770471"/>
            <a:ext cx="2194203" cy="694373"/>
          </a:xfrm>
          <a:prstGeom prst="rect">
            <a:avLst/>
          </a:prstGeom>
          <a:noFill/>
          <a:ln/>
        </p:spPr>
        <p:txBody>
          <a:bodyPr wrap="square" rtlCol="0" anchor="t"/>
          <a:lstStyle/>
          <a:p>
            <a:pPr marL="0" indent="0" algn="l">
              <a:lnSpc>
                <a:spcPts val="2734"/>
              </a:lnSpc>
              <a:buNone/>
            </a:pPr>
            <a:r>
              <a:rPr lang="en-US" sz="2187" b="1" dirty="0">
                <a:solidFill>
                  <a:srgbClr val="D7E5D8"/>
                </a:solidFill>
                <a:latin typeface="Syne" pitchFamily="34" charset="0"/>
                <a:ea typeface="Syne" pitchFamily="34" charset="-122"/>
                <a:cs typeface="Syne" pitchFamily="34" charset="-120"/>
              </a:rPr>
              <a:t>Division by "$"</a:t>
            </a:r>
            <a:endParaRPr lang="en-US" sz="2187" dirty="0"/>
          </a:p>
        </p:txBody>
      </p:sp>
      <p:sp>
        <p:nvSpPr>
          <p:cNvPr id="13" name="Text 7"/>
          <p:cNvSpPr/>
          <p:nvPr/>
        </p:nvSpPr>
        <p:spPr>
          <a:xfrm>
            <a:off x="7537371" y="4598075"/>
            <a:ext cx="2194203" cy="1999536"/>
          </a:xfrm>
          <a:prstGeom prst="rect">
            <a:avLst/>
          </a:prstGeom>
          <a:noFill/>
          <a:ln/>
        </p:spPr>
        <p:txBody>
          <a:bodyPr wrap="square" rtlCol="0" anchor="t"/>
          <a:lstStyle/>
          <a:p>
            <a:pPr marL="0" indent="0" algn="l">
              <a:lnSpc>
                <a:spcPts val="2624"/>
              </a:lnSpc>
              <a:buNone/>
            </a:pPr>
            <a:r>
              <a:rPr lang="en-US" sz="1750" dirty="0">
                <a:solidFill>
                  <a:srgbClr val="D7E5D8"/>
                </a:solidFill>
                <a:latin typeface="Syne" pitchFamily="34" charset="0"/>
                <a:ea typeface="Syne" pitchFamily="34" charset="-122"/>
                <a:cs typeface="Syne" pitchFamily="34" charset="-120"/>
              </a:rPr>
              <a:t>The extracted character is divided by the special character "$", which serves as the decryption key.</a:t>
            </a:r>
            <a:endParaRPr lang="en-US" sz="1750" dirty="0"/>
          </a:p>
        </p:txBody>
      </p:sp>
      <p:pic>
        <p:nvPicPr>
          <p:cNvPr id="14" name="Image 4" descr="preencoded.png"/>
          <p:cNvPicPr>
            <a:picLocks noChangeAspect="1"/>
          </p:cNvPicPr>
          <p:nvPr/>
        </p:nvPicPr>
        <p:blipFill>
          <a:blip r:embed="rId7"/>
          <a:stretch>
            <a:fillRect/>
          </a:stretch>
        </p:blipFill>
        <p:spPr>
          <a:xfrm>
            <a:off x="9953744" y="2548533"/>
            <a:ext cx="2638663" cy="888682"/>
          </a:xfrm>
          <a:prstGeom prst="rect">
            <a:avLst/>
          </a:prstGeom>
        </p:spPr>
      </p:pic>
      <p:sp>
        <p:nvSpPr>
          <p:cNvPr id="15" name="Text 8"/>
          <p:cNvSpPr/>
          <p:nvPr/>
        </p:nvSpPr>
        <p:spPr>
          <a:xfrm>
            <a:off x="10175915" y="3770471"/>
            <a:ext cx="2194322" cy="1041559"/>
          </a:xfrm>
          <a:prstGeom prst="rect">
            <a:avLst/>
          </a:prstGeom>
          <a:noFill/>
          <a:ln/>
        </p:spPr>
        <p:txBody>
          <a:bodyPr wrap="square" rtlCol="0" anchor="t"/>
          <a:lstStyle/>
          <a:p>
            <a:pPr marL="0" indent="0" algn="l">
              <a:lnSpc>
                <a:spcPts val="2734"/>
              </a:lnSpc>
              <a:buNone/>
            </a:pPr>
            <a:r>
              <a:rPr lang="en-US" sz="2187" b="1" dirty="0">
                <a:solidFill>
                  <a:srgbClr val="D7E5D8"/>
                </a:solidFill>
                <a:latin typeface="Syne" pitchFamily="34" charset="0"/>
                <a:ea typeface="Syne" pitchFamily="34" charset="-122"/>
                <a:cs typeface="Syne" pitchFamily="34" charset="-120"/>
              </a:rPr>
              <a:t>Output Decrypted Text</a:t>
            </a:r>
            <a:endParaRPr lang="en-US" sz="2187" dirty="0"/>
          </a:p>
        </p:txBody>
      </p:sp>
      <p:sp>
        <p:nvSpPr>
          <p:cNvPr id="16" name="Text 9"/>
          <p:cNvSpPr/>
          <p:nvPr/>
        </p:nvSpPr>
        <p:spPr>
          <a:xfrm>
            <a:off x="10175915" y="4945261"/>
            <a:ext cx="2194322" cy="1333024"/>
          </a:xfrm>
          <a:prstGeom prst="rect">
            <a:avLst/>
          </a:prstGeom>
          <a:noFill/>
          <a:ln/>
        </p:spPr>
        <p:txBody>
          <a:bodyPr wrap="square" rtlCol="0" anchor="t"/>
          <a:lstStyle/>
          <a:p>
            <a:pPr marL="0" indent="0" algn="l">
              <a:lnSpc>
                <a:spcPts val="2624"/>
              </a:lnSpc>
              <a:buNone/>
            </a:pPr>
            <a:r>
              <a:rPr lang="en-US" sz="1750" dirty="0">
                <a:solidFill>
                  <a:srgbClr val="D7E5D8"/>
                </a:solidFill>
                <a:latin typeface="Syne" pitchFamily="34" charset="0"/>
                <a:ea typeface="Syne" pitchFamily="34" charset="-122"/>
                <a:cs typeface="Syne" pitchFamily="34" charset="-120"/>
              </a:rPr>
              <a:t>The result of the division is recorded, forming the decrypted text.</a:t>
            </a:r>
            <a:endParaRPr lang="en-US" sz="1750"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037993" y="1090374"/>
            <a:ext cx="10554414" cy="1388745"/>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Conclusion and Future Considerations</a:t>
            </a:r>
            <a:endParaRPr lang="en-US" sz="4374" dirty="0"/>
          </a:p>
        </p:txBody>
      </p:sp>
      <p:sp>
        <p:nvSpPr>
          <p:cNvPr id="5" name="Text 2"/>
          <p:cNvSpPr/>
          <p:nvPr/>
        </p:nvSpPr>
        <p:spPr>
          <a:xfrm>
            <a:off x="2037993" y="2923461"/>
            <a:ext cx="10554414" cy="666512"/>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This C++ encryption program provides a robust foundation for safeguarding data. Future considerations include integrating advanced features like key management systems and multi-factor authentication.</a:t>
            </a:r>
            <a:endParaRPr lang="en-US" sz="1750" dirty="0"/>
          </a:p>
        </p:txBody>
      </p:sp>
      <p:pic>
        <p:nvPicPr>
          <p:cNvPr id="6" name="Image 1" descr="preencoded.png"/>
          <p:cNvPicPr>
            <a:picLocks noChangeAspect="1"/>
          </p:cNvPicPr>
          <p:nvPr/>
        </p:nvPicPr>
        <p:blipFill>
          <a:blip r:embed="rId4"/>
          <a:stretch>
            <a:fillRect/>
          </a:stretch>
        </p:blipFill>
        <p:spPr>
          <a:xfrm>
            <a:off x="2037993" y="3839885"/>
            <a:ext cx="555427" cy="555427"/>
          </a:xfrm>
          <a:prstGeom prst="rect">
            <a:avLst/>
          </a:prstGeom>
        </p:spPr>
      </p:pic>
      <p:sp>
        <p:nvSpPr>
          <p:cNvPr id="7" name="Text 3"/>
          <p:cNvSpPr/>
          <p:nvPr/>
        </p:nvSpPr>
        <p:spPr>
          <a:xfrm>
            <a:off x="2037993" y="4617482"/>
            <a:ext cx="2388632" cy="1388745"/>
          </a:xfrm>
          <a:prstGeom prst="rect">
            <a:avLst/>
          </a:prstGeom>
          <a:noFill/>
          <a:ln/>
        </p:spPr>
        <p:txBody>
          <a:bodyPr wrap="square" rtlCol="0" anchor="t"/>
          <a:lstStyle/>
          <a:p>
            <a:pPr marL="0" indent="0" algn="l">
              <a:lnSpc>
                <a:spcPts val="2734"/>
              </a:lnSpc>
              <a:buNone/>
            </a:pPr>
            <a:r>
              <a:rPr lang="en-US" sz="2187" b="1" dirty="0">
                <a:solidFill>
                  <a:srgbClr val="D7E5D8"/>
                </a:solidFill>
                <a:latin typeface="Syne" pitchFamily="34" charset="0"/>
                <a:ea typeface="Syne" pitchFamily="34" charset="-122"/>
                <a:cs typeface="Syne" pitchFamily="34" charset="-120"/>
              </a:rPr>
              <a:t>Key Management Systems</a:t>
            </a:r>
            <a:endParaRPr lang="en-US" sz="2187" dirty="0"/>
          </a:p>
        </p:txBody>
      </p:sp>
      <p:sp>
        <p:nvSpPr>
          <p:cNvPr id="8" name="Text 4"/>
          <p:cNvSpPr/>
          <p:nvPr/>
        </p:nvSpPr>
        <p:spPr>
          <a:xfrm>
            <a:off x="2037993" y="6139458"/>
            <a:ext cx="2388632" cy="999768"/>
          </a:xfrm>
          <a:prstGeom prst="rect">
            <a:avLst/>
          </a:prstGeom>
          <a:noFill/>
          <a:ln/>
        </p:spPr>
        <p:txBody>
          <a:bodyPr wrap="square" rtlCol="0" anchor="t"/>
          <a:lstStyle/>
          <a:p>
            <a:pPr marL="0" indent="0" algn="l">
              <a:lnSpc>
                <a:spcPts val="2624"/>
              </a:lnSpc>
              <a:buNone/>
            </a:pPr>
            <a:r>
              <a:rPr lang="en-US" sz="1750" dirty="0">
                <a:solidFill>
                  <a:srgbClr val="D7E5D8"/>
                </a:solidFill>
                <a:latin typeface="Syne" pitchFamily="34" charset="0"/>
                <a:ea typeface="Syne" pitchFamily="34" charset="-122"/>
                <a:cs typeface="Syne" pitchFamily="34" charset="-120"/>
              </a:rPr>
              <a:t>Automated solutions for key generation, storage, and rotation.</a:t>
            </a:r>
            <a:endParaRPr lang="en-US" sz="1750" dirty="0"/>
          </a:p>
        </p:txBody>
      </p:sp>
      <p:pic>
        <p:nvPicPr>
          <p:cNvPr id="9" name="Image 2" descr="preencoded.png"/>
          <p:cNvPicPr>
            <a:picLocks noChangeAspect="1"/>
          </p:cNvPicPr>
          <p:nvPr/>
        </p:nvPicPr>
        <p:blipFill>
          <a:blip r:embed="rId5"/>
          <a:stretch>
            <a:fillRect/>
          </a:stretch>
        </p:blipFill>
        <p:spPr>
          <a:xfrm>
            <a:off x="4759881" y="3839885"/>
            <a:ext cx="555427" cy="555427"/>
          </a:xfrm>
          <a:prstGeom prst="rect">
            <a:avLst/>
          </a:prstGeom>
        </p:spPr>
      </p:pic>
      <p:sp>
        <p:nvSpPr>
          <p:cNvPr id="10" name="Text 5"/>
          <p:cNvSpPr/>
          <p:nvPr/>
        </p:nvSpPr>
        <p:spPr>
          <a:xfrm>
            <a:off x="4759881" y="4617482"/>
            <a:ext cx="2388632" cy="1388745"/>
          </a:xfrm>
          <a:prstGeom prst="rect">
            <a:avLst/>
          </a:prstGeom>
          <a:noFill/>
          <a:ln/>
        </p:spPr>
        <p:txBody>
          <a:bodyPr wrap="square" rtlCol="0" anchor="t"/>
          <a:lstStyle/>
          <a:p>
            <a:pPr marL="0" indent="0" algn="l">
              <a:lnSpc>
                <a:spcPts val="2734"/>
              </a:lnSpc>
              <a:buNone/>
            </a:pPr>
            <a:r>
              <a:rPr lang="en-US" sz="2187" b="1" dirty="0">
                <a:solidFill>
                  <a:srgbClr val="D7E5D8"/>
                </a:solidFill>
                <a:latin typeface="Syne" pitchFamily="34" charset="0"/>
                <a:ea typeface="Syne" pitchFamily="34" charset="-122"/>
                <a:cs typeface="Syne" pitchFamily="34" charset="-120"/>
              </a:rPr>
              <a:t>Multi-Factor Authentication</a:t>
            </a:r>
            <a:endParaRPr lang="en-US" sz="2187" dirty="0"/>
          </a:p>
        </p:txBody>
      </p:sp>
      <p:sp>
        <p:nvSpPr>
          <p:cNvPr id="11" name="Text 6"/>
          <p:cNvSpPr/>
          <p:nvPr/>
        </p:nvSpPr>
        <p:spPr>
          <a:xfrm>
            <a:off x="4759881" y="6139458"/>
            <a:ext cx="2388632" cy="999768"/>
          </a:xfrm>
          <a:prstGeom prst="rect">
            <a:avLst/>
          </a:prstGeom>
          <a:noFill/>
          <a:ln/>
        </p:spPr>
        <p:txBody>
          <a:bodyPr wrap="square" rtlCol="0" anchor="t"/>
          <a:lstStyle/>
          <a:p>
            <a:pPr marL="0" indent="0" algn="l">
              <a:lnSpc>
                <a:spcPts val="2624"/>
              </a:lnSpc>
              <a:buNone/>
            </a:pPr>
            <a:r>
              <a:rPr lang="en-US" sz="1750" dirty="0">
                <a:solidFill>
                  <a:srgbClr val="D7E5D8"/>
                </a:solidFill>
                <a:latin typeface="Syne" pitchFamily="34" charset="0"/>
                <a:ea typeface="Syne" pitchFamily="34" charset="-122"/>
                <a:cs typeface="Syne" pitchFamily="34" charset="-120"/>
              </a:rPr>
              <a:t>Adding multiple layers of security to protect user accounts.</a:t>
            </a:r>
            <a:endParaRPr lang="en-US" sz="1750" dirty="0"/>
          </a:p>
        </p:txBody>
      </p:sp>
      <p:pic>
        <p:nvPicPr>
          <p:cNvPr id="12" name="Image 3" descr="preencoded.png"/>
          <p:cNvPicPr>
            <a:picLocks noChangeAspect="1"/>
          </p:cNvPicPr>
          <p:nvPr/>
        </p:nvPicPr>
        <p:blipFill>
          <a:blip r:embed="rId6"/>
          <a:stretch>
            <a:fillRect/>
          </a:stretch>
        </p:blipFill>
        <p:spPr>
          <a:xfrm>
            <a:off x="7481768" y="3839885"/>
            <a:ext cx="555427" cy="555427"/>
          </a:xfrm>
          <a:prstGeom prst="rect">
            <a:avLst/>
          </a:prstGeom>
        </p:spPr>
      </p:pic>
      <p:sp>
        <p:nvSpPr>
          <p:cNvPr id="13" name="Text 7"/>
          <p:cNvSpPr/>
          <p:nvPr/>
        </p:nvSpPr>
        <p:spPr>
          <a:xfrm>
            <a:off x="7481768" y="4617482"/>
            <a:ext cx="2388632" cy="1041559"/>
          </a:xfrm>
          <a:prstGeom prst="rect">
            <a:avLst/>
          </a:prstGeom>
          <a:noFill/>
          <a:ln/>
        </p:spPr>
        <p:txBody>
          <a:bodyPr wrap="square" rtlCol="0" anchor="t"/>
          <a:lstStyle/>
          <a:p>
            <a:pPr marL="0" indent="0" algn="l">
              <a:lnSpc>
                <a:spcPts val="2734"/>
              </a:lnSpc>
              <a:buNone/>
            </a:pPr>
            <a:r>
              <a:rPr lang="en-US" sz="2187" b="1" dirty="0">
                <a:solidFill>
                  <a:srgbClr val="D7E5D8"/>
                </a:solidFill>
                <a:latin typeface="Syne" pitchFamily="34" charset="0"/>
                <a:ea typeface="Syne" pitchFamily="34" charset="-122"/>
                <a:cs typeface="Syne" pitchFamily="34" charset="-120"/>
              </a:rPr>
              <a:t>Cloud Integration</a:t>
            </a:r>
            <a:endParaRPr lang="en-US" sz="2187" dirty="0"/>
          </a:p>
        </p:txBody>
      </p:sp>
      <p:sp>
        <p:nvSpPr>
          <p:cNvPr id="14" name="Text 8"/>
          <p:cNvSpPr/>
          <p:nvPr/>
        </p:nvSpPr>
        <p:spPr>
          <a:xfrm>
            <a:off x="7481768" y="5792272"/>
            <a:ext cx="2388632" cy="999768"/>
          </a:xfrm>
          <a:prstGeom prst="rect">
            <a:avLst/>
          </a:prstGeom>
          <a:noFill/>
          <a:ln/>
        </p:spPr>
        <p:txBody>
          <a:bodyPr wrap="square" rtlCol="0" anchor="t"/>
          <a:lstStyle/>
          <a:p>
            <a:pPr marL="0" indent="0" algn="l">
              <a:lnSpc>
                <a:spcPts val="2624"/>
              </a:lnSpc>
              <a:buNone/>
            </a:pPr>
            <a:r>
              <a:rPr lang="en-US" sz="1750" dirty="0">
                <a:solidFill>
                  <a:srgbClr val="D7E5D8"/>
                </a:solidFill>
                <a:latin typeface="Syne" pitchFamily="34" charset="0"/>
                <a:ea typeface="Syne" pitchFamily="34" charset="-122"/>
                <a:cs typeface="Syne" pitchFamily="34" charset="-120"/>
              </a:rPr>
              <a:t>Storing encrypted data in secure cloud environments.</a:t>
            </a:r>
            <a:endParaRPr lang="en-US" sz="1750" dirty="0"/>
          </a:p>
        </p:txBody>
      </p:sp>
      <p:pic>
        <p:nvPicPr>
          <p:cNvPr id="15" name="Image 4" descr="preencoded.png"/>
          <p:cNvPicPr>
            <a:picLocks noChangeAspect="1"/>
          </p:cNvPicPr>
          <p:nvPr/>
        </p:nvPicPr>
        <p:blipFill>
          <a:blip r:embed="rId7"/>
          <a:stretch>
            <a:fillRect/>
          </a:stretch>
        </p:blipFill>
        <p:spPr>
          <a:xfrm>
            <a:off x="10203656" y="3839885"/>
            <a:ext cx="555427" cy="555427"/>
          </a:xfrm>
          <a:prstGeom prst="rect">
            <a:avLst/>
          </a:prstGeom>
        </p:spPr>
      </p:pic>
      <p:sp>
        <p:nvSpPr>
          <p:cNvPr id="16" name="Text 9"/>
          <p:cNvSpPr/>
          <p:nvPr/>
        </p:nvSpPr>
        <p:spPr>
          <a:xfrm>
            <a:off x="10203656" y="4617482"/>
            <a:ext cx="2388751" cy="694373"/>
          </a:xfrm>
          <a:prstGeom prst="rect">
            <a:avLst/>
          </a:prstGeom>
          <a:noFill/>
          <a:ln/>
        </p:spPr>
        <p:txBody>
          <a:bodyPr wrap="square" rtlCol="0" anchor="t"/>
          <a:lstStyle/>
          <a:p>
            <a:pPr marL="0" indent="0" algn="l">
              <a:lnSpc>
                <a:spcPts val="2734"/>
              </a:lnSpc>
              <a:buNone/>
            </a:pPr>
            <a:r>
              <a:rPr lang="en-US" sz="2187" b="1" dirty="0">
                <a:solidFill>
                  <a:srgbClr val="D7E5D8"/>
                </a:solidFill>
                <a:latin typeface="Syne" pitchFamily="34" charset="0"/>
                <a:ea typeface="Syne" pitchFamily="34" charset="-122"/>
                <a:cs typeface="Syne" pitchFamily="34" charset="-120"/>
              </a:rPr>
              <a:t>Network Security</a:t>
            </a:r>
            <a:endParaRPr lang="en-US" sz="2187" dirty="0"/>
          </a:p>
        </p:txBody>
      </p:sp>
      <p:sp>
        <p:nvSpPr>
          <p:cNvPr id="17" name="Text 10"/>
          <p:cNvSpPr/>
          <p:nvPr/>
        </p:nvSpPr>
        <p:spPr>
          <a:xfrm>
            <a:off x="10203656" y="5445085"/>
            <a:ext cx="2388751" cy="1333024"/>
          </a:xfrm>
          <a:prstGeom prst="rect">
            <a:avLst/>
          </a:prstGeom>
          <a:noFill/>
          <a:ln/>
        </p:spPr>
        <p:txBody>
          <a:bodyPr wrap="square" rtlCol="0" anchor="t"/>
          <a:lstStyle/>
          <a:p>
            <a:pPr marL="0" indent="0" algn="l">
              <a:lnSpc>
                <a:spcPts val="2624"/>
              </a:lnSpc>
              <a:buNone/>
            </a:pPr>
            <a:r>
              <a:rPr lang="en-US" sz="1750" dirty="0">
                <a:solidFill>
                  <a:srgbClr val="D7E5D8"/>
                </a:solidFill>
                <a:latin typeface="Syne" pitchFamily="34" charset="0"/>
                <a:ea typeface="Syne" pitchFamily="34" charset="-122"/>
                <a:cs typeface="Syne" pitchFamily="34" charset="-120"/>
              </a:rPr>
              <a:t>Implementing robust security measures for network communications.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212413"/>
            <a:ext cx="7477601" cy="3832860"/>
          </a:xfrm>
          <a:prstGeom prst="rect">
            <a:avLst/>
          </a:prstGeom>
          <a:noFill/>
          <a:ln/>
        </p:spPr>
        <p:txBody>
          <a:bodyPr wrap="square" rtlCol="0" anchor="t"/>
          <a:lstStyle/>
          <a:p>
            <a:pPr marL="0" indent="0">
              <a:lnSpc>
                <a:spcPts val="7545"/>
              </a:lnSpc>
              <a:buNone/>
            </a:pPr>
            <a:r>
              <a:rPr lang="en-US" sz="6036" b="1" dirty="0">
                <a:solidFill>
                  <a:srgbClr val="F0F4F1"/>
                </a:solidFill>
                <a:latin typeface="Syne" pitchFamily="34" charset="0"/>
                <a:ea typeface="Syne" pitchFamily="34" charset="-122"/>
                <a:cs typeface="Syne" pitchFamily="34" charset="-120"/>
              </a:rPr>
              <a:t>Introduction to C++ Encryption Program</a:t>
            </a:r>
            <a:endParaRPr lang="en-US" sz="6036" dirty="0"/>
          </a:p>
        </p:txBody>
      </p:sp>
      <p:sp>
        <p:nvSpPr>
          <p:cNvPr id="6" name="Text 2"/>
          <p:cNvSpPr/>
          <p:nvPr/>
        </p:nvSpPr>
        <p:spPr>
          <a:xfrm>
            <a:off x="833199" y="5378529"/>
            <a:ext cx="7477601" cy="999768"/>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This program provides a foundation for encrypting data using C++. It addresses the critical need for data security in today's digital world, ensuring your data remains confidential and protected.</a:t>
            </a:r>
            <a:endParaRPr lang="en-US" sz="1750" dirty="0"/>
          </a:p>
        </p:txBody>
      </p:sp>
      <p:sp>
        <p:nvSpPr>
          <p:cNvPr id="9" name="Text 5"/>
          <p:cNvSpPr/>
          <p:nvPr/>
        </p:nvSpPr>
        <p:spPr>
          <a:xfrm>
            <a:off x="1299686" y="6628209"/>
            <a:ext cx="2314575"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037993" y="848797"/>
            <a:ext cx="10554414" cy="1388745"/>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Importance of Data Security</a:t>
            </a:r>
            <a:endParaRPr lang="en-US" sz="4374" dirty="0"/>
          </a:p>
        </p:txBody>
      </p:sp>
      <p:sp>
        <p:nvSpPr>
          <p:cNvPr id="5" name="Text 2"/>
          <p:cNvSpPr/>
          <p:nvPr/>
        </p:nvSpPr>
        <p:spPr>
          <a:xfrm>
            <a:off x="2037993" y="2681883"/>
            <a:ext cx="10554414" cy="666512"/>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Data security is crucial for safeguarding sensitive information, protecting against unauthorized access, maintaining privacy, and mitigating potential risks.</a:t>
            </a:r>
            <a:endParaRPr lang="en-US" sz="1750" dirty="0"/>
          </a:p>
        </p:txBody>
      </p:sp>
      <p:sp>
        <p:nvSpPr>
          <p:cNvPr id="6" name="Shape 3"/>
          <p:cNvSpPr/>
          <p:nvPr/>
        </p:nvSpPr>
        <p:spPr>
          <a:xfrm>
            <a:off x="2037993" y="3598307"/>
            <a:ext cx="5166122" cy="1606510"/>
          </a:xfrm>
          <a:prstGeom prst="roundRect">
            <a:avLst>
              <a:gd name="adj" fmla="val 6224"/>
            </a:avLst>
          </a:prstGeom>
          <a:solidFill>
            <a:srgbClr val="547808"/>
          </a:solidFill>
          <a:ln w="7620">
            <a:solidFill>
              <a:srgbClr val="6D9121"/>
            </a:solidFill>
            <a:prstDash val="solid"/>
          </a:ln>
        </p:spPr>
      </p:sp>
      <p:sp>
        <p:nvSpPr>
          <p:cNvPr id="7" name="Text 4"/>
          <p:cNvSpPr/>
          <p:nvPr/>
        </p:nvSpPr>
        <p:spPr>
          <a:xfrm>
            <a:off x="2267783" y="3828098"/>
            <a:ext cx="4069675" cy="347186"/>
          </a:xfrm>
          <a:prstGeom prst="rect">
            <a:avLst/>
          </a:prstGeom>
          <a:noFill/>
          <a:ln/>
        </p:spPr>
        <p:txBody>
          <a:bodyPr wrap="none" rtlCol="0" anchor="t"/>
          <a:lstStyle/>
          <a:p>
            <a:pPr marL="0" indent="0">
              <a:lnSpc>
                <a:spcPts val="2734"/>
              </a:lnSpc>
              <a:buNone/>
            </a:pPr>
            <a:r>
              <a:rPr lang="en-US" sz="2187" b="1" dirty="0">
                <a:solidFill>
                  <a:srgbClr val="D7E5D8"/>
                </a:solidFill>
                <a:latin typeface="Syne" pitchFamily="34" charset="0"/>
                <a:ea typeface="Syne" pitchFamily="34" charset="-122"/>
                <a:cs typeface="Syne" pitchFamily="34" charset="-120"/>
              </a:rPr>
              <a:t>Privacy Protection</a:t>
            </a:r>
            <a:endParaRPr lang="en-US" sz="2187" dirty="0"/>
          </a:p>
        </p:txBody>
      </p:sp>
      <p:sp>
        <p:nvSpPr>
          <p:cNvPr id="8" name="Text 5"/>
          <p:cNvSpPr/>
          <p:nvPr/>
        </p:nvSpPr>
        <p:spPr>
          <a:xfrm>
            <a:off x="2267783" y="4308515"/>
            <a:ext cx="4706541" cy="666512"/>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Safeguarding personal information such as names, addresses, and financial details.</a:t>
            </a:r>
            <a:endParaRPr lang="en-US" sz="1750" dirty="0"/>
          </a:p>
        </p:txBody>
      </p:sp>
      <p:sp>
        <p:nvSpPr>
          <p:cNvPr id="9" name="Shape 6"/>
          <p:cNvSpPr/>
          <p:nvPr/>
        </p:nvSpPr>
        <p:spPr>
          <a:xfrm>
            <a:off x="7426285" y="3598307"/>
            <a:ext cx="5166122" cy="1606510"/>
          </a:xfrm>
          <a:prstGeom prst="roundRect">
            <a:avLst>
              <a:gd name="adj" fmla="val 6224"/>
            </a:avLst>
          </a:prstGeom>
          <a:solidFill>
            <a:srgbClr val="547808"/>
          </a:solidFill>
          <a:ln w="7620">
            <a:solidFill>
              <a:srgbClr val="6D9121"/>
            </a:solidFill>
            <a:prstDash val="solid"/>
          </a:ln>
        </p:spPr>
      </p:sp>
      <p:sp>
        <p:nvSpPr>
          <p:cNvPr id="10" name="Text 7"/>
          <p:cNvSpPr/>
          <p:nvPr/>
        </p:nvSpPr>
        <p:spPr>
          <a:xfrm>
            <a:off x="7656076" y="3828098"/>
            <a:ext cx="3015377" cy="347186"/>
          </a:xfrm>
          <a:prstGeom prst="rect">
            <a:avLst/>
          </a:prstGeom>
          <a:noFill/>
          <a:ln/>
        </p:spPr>
        <p:txBody>
          <a:bodyPr wrap="none" rtlCol="0" anchor="t"/>
          <a:lstStyle/>
          <a:p>
            <a:pPr marL="0" indent="0">
              <a:lnSpc>
                <a:spcPts val="2734"/>
              </a:lnSpc>
              <a:buNone/>
            </a:pPr>
            <a:r>
              <a:rPr lang="en-US" sz="2187" b="1" dirty="0">
                <a:solidFill>
                  <a:srgbClr val="D7E5D8"/>
                </a:solidFill>
                <a:latin typeface="Syne" pitchFamily="34" charset="0"/>
                <a:ea typeface="Syne" pitchFamily="34" charset="-122"/>
                <a:cs typeface="Syne" pitchFamily="34" charset="-120"/>
              </a:rPr>
              <a:t>Data Integrity</a:t>
            </a:r>
            <a:endParaRPr lang="en-US" sz="2187" dirty="0"/>
          </a:p>
        </p:txBody>
      </p:sp>
      <p:sp>
        <p:nvSpPr>
          <p:cNvPr id="11" name="Text 8"/>
          <p:cNvSpPr/>
          <p:nvPr/>
        </p:nvSpPr>
        <p:spPr>
          <a:xfrm>
            <a:off x="7656076" y="4308515"/>
            <a:ext cx="4706541" cy="666512"/>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Ensuring the accuracy and consistency of data, preventing alterations or corruption.</a:t>
            </a:r>
            <a:endParaRPr lang="en-US" sz="1750" dirty="0"/>
          </a:p>
        </p:txBody>
      </p:sp>
      <p:sp>
        <p:nvSpPr>
          <p:cNvPr id="12" name="Shape 9"/>
          <p:cNvSpPr/>
          <p:nvPr/>
        </p:nvSpPr>
        <p:spPr>
          <a:xfrm>
            <a:off x="2037993" y="5426988"/>
            <a:ext cx="5166122" cy="1953697"/>
          </a:xfrm>
          <a:prstGeom prst="roundRect">
            <a:avLst>
              <a:gd name="adj" fmla="val 5118"/>
            </a:avLst>
          </a:prstGeom>
          <a:solidFill>
            <a:srgbClr val="547808"/>
          </a:solidFill>
          <a:ln w="7620">
            <a:solidFill>
              <a:srgbClr val="6D9121"/>
            </a:solidFill>
            <a:prstDash val="solid"/>
          </a:ln>
        </p:spPr>
      </p:sp>
      <p:sp>
        <p:nvSpPr>
          <p:cNvPr id="13" name="Text 10"/>
          <p:cNvSpPr/>
          <p:nvPr/>
        </p:nvSpPr>
        <p:spPr>
          <a:xfrm>
            <a:off x="2267783" y="5656778"/>
            <a:ext cx="4323159" cy="347186"/>
          </a:xfrm>
          <a:prstGeom prst="rect">
            <a:avLst/>
          </a:prstGeom>
          <a:noFill/>
          <a:ln/>
        </p:spPr>
        <p:txBody>
          <a:bodyPr wrap="none" rtlCol="0" anchor="t"/>
          <a:lstStyle/>
          <a:p>
            <a:pPr marL="0" indent="0">
              <a:lnSpc>
                <a:spcPts val="2734"/>
              </a:lnSpc>
              <a:buNone/>
            </a:pPr>
            <a:r>
              <a:rPr lang="en-US" sz="2187" b="1" dirty="0">
                <a:solidFill>
                  <a:srgbClr val="D7E5D8"/>
                </a:solidFill>
                <a:latin typeface="Syne" pitchFamily="34" charset="0"/>
                <a:ea typeface="Syne" pitchFamily="34" charset="-122"/>
                <a:cs typeface="Syne" pitchFamily="34" charset="-120"/>
              </a:rPr>
              <a:t>Business Continuity</a:t>
            </a:r>
            <a:endParaRPr lang="en-US" sz="2187" dirty="0"/>
          </a:p>
        </p:txBody>
      </p:sp>
      <p:sp>
        <p:nvSpPr>
          <p:cNvPr id="14" name="Text 11"/>
          <p:cNvSpPr/>
          <p:nvPr/>
        </p:nvSpPr>
        <p:spPr>
          <a:xfrm>
            <a:off x="2267783" y="6137196"/>
            <a:ext cx="4706541" cy="666512"/>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Protecting against data loss or breaches that could disrupt operations.</a:t>
            </a:r>
            <a:endParaRPr lang="en-US" sz="1750" dirty="0"/>
          </a:p>
        </p:txBody>
      </p:sp>
      <p:sp>
        <p:nvSpPr>
          <p:cNvPr id="15" name="Shape 12"/>
          <p:cNvSpPr/>
          <p:nvPr/>
        </p:nvSpPr>
        <p:spPr>
          <a:xfrm>
            <a:off x="7426285" y="5426988"/>
            <a:ext cx="5166122" cy="1953697"/>
          </a:xfrm>
          <a:prstGeom prst="roundRect">
            <a:avLst>
              <a:gd name="adj" fmla="val 5118"/>
            </a:avLst>
          </a:prstGeom>
          <a:solidFill>
            <a:srgbClr val="547808"/>
          </a:solidFill>
          <a:ln w="7620">
            <a:solidFill>
              <a:srgbClr val="6D9121"/>
            </a:solidFill>
            <a:prstDash val="solid"/>
          </a:ln>
        </p:spPr>
      </p:sp>
      <p:sp>
        <p:nvSpPr>
          <p:cNvPr id="16" name="Text 13"/>
          <p:cNvSpPr/>
          <p:nvPr/>
        </p:nvSpPr>
        <p:spPr>
          <a:xfrm>
            <a:off x="7656076" y="5656778"/>
            <a:ext cx="4706541" cy="694373"/>
          </a:xfrm>
          <a:prstGeom prst="rect">
            <a:avLst/>
          </a:prstGeom>
          <a:noFill/>
          <a:ln/>
        </p:spPr>
        <p:txBody>
          <a:bodyPr wrap="square" rtlCol="0" anchor="t"/>
          <a:lstStyle/>
          <a:p>
            <a:pPr marL="0" indent="0">
              <a:lnSpc>
                <a:spcPts val="2734"/>
              </a:lnSpc>
              <a:buNone/>
            </a:pPr>
            <a:r>
              <a:rPr lang="en-US" sz="2187" b="1" dirty="0">
                <a:solidFill>
                  <a:srgbClr val="D7E5D8"/>
                </a:solidFill>
                <a:latin typeface="Syne" pitchFamily="34" charset="0"/>
                <a:ea typeface="Syne" pitchFamily="34" charset="-122"/>
                <a:cs typeface="Syne" pitchFamily="34" charset="-120"/>
              </a:rPr>
              <a:t>Compliance with Regulations</a:t>
            </a:r>
            <a:endParaRPr lang="en-US" sz="2187" dirty="0"/>
          </a:p>
        </p:txBody>
      </p:sp>
      <p:sp>
        <p:nvSpPr>
          <p:cNvPr id="17" name="Text 14"/>
          <p:cNvSpPr/>
          <p:nvPr/>
        </p:nvSpPr>
        <p:spPr>
          <a:xfrm>
            <a:off x="7656076" y="6484382"/>
            <a:ext cx="4706541" cy="666512"/>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Meeting legal and industry standards for data security.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358265"/>
            <a:ext cx="7477601" cy="2874645"/>
          </a:xfrm>
          <a:prstGeom prst="rect">
            <a:avLst/>
          </a:prstGeom>
          <a:noFill/>
          <a:ln/>
        </p:spPr>
        <p:txBody>
          <a:bodyPr wrap="square" rtlCol="0" anchor="t"/>
          <a:lstStyle/>
          <a:p>
            <a:pPr marL="0" indent="0">
              <a:lnSpc>
                <a:spcPts val="7545"/>
              </a:lnSpc>
              <a:buNone/>
            </a:pPr>
            <a:r>
              <a:rPr lang="en-US" sz="6036" b="1" dirty="0">
                <a:solidFill>
                  <a:srgbClr val="F0F4F1"/>
                </a:solidFill>
                <a:latin typeface="Syne" pitchFamily="34" charset="0"/>
                <a:ea typeface="Syne" pitchFamily="34" charset="-122"/>
                <a:cs typeface="Syne" pitchFamily="34" charset="-120"/>
              </a:rPr>
              <a:t>Encryption Algorithm Overview</a:t>
            </a:r>
            <a:endParaRPr lang="en-US" sz="6036" dirty="0"/>
          </a:p>
        </p:txBody>
      </p:sp>
      <p:sp>
        <p:nvSpPr>
          <p:cNvPr id="6" name="Text 2"/>
          <p:cNvSpPr/>
          <p:nvPr/>
        </p:nvSpPr>
        <p:spPr>
          <a:xfrm>
            <a:off x="6319599" y="4566166"/>
            <a:ext cx="7477601" cy="1666280"/>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This presentation will explore a unique encryption algorithm that leverages character-based multiplication to transform plain text into an encrypted form. This method offers a straightforward approach to data security while maintaining a level of complexity that can be challenging to decipher without the decryption key.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212413"/>
            <a:ext cx="7477601" cy="3832860"/>
          </a:xfrm>
          <a:prstGeom prst="rect">
            <a:avLst/>
          </a:prstGeom>
          <a:noFill/>
          <a:ln/>
        </p:spPr>
        <p:txBody>
          <a:bodyPr wrap="square" rtlCol="0" anchor="t"/>
          <a:lstStyle/>
          <a:p>
            <a:pPr marL="0" indent="0">
              <a:lnSpc>
                <a:spcPts val="7545"/>
              </a:lnSpc>
              <a:buNone/>
            </a:pPr>
            <a:r>
              <a:rPr lang="en-US" sz="6036" b="1" dirty="0">
                <a:solidFill>
                  <a:srgbClr val="F0F4F1"/>
                </a:solidFill>
                <a:latin typeface="Syne" pitchFamily="34" charset="0"/>
                <a:ea typeface="Syne" pitchFamily="34" charset="-122"/>
                <a:cs typeface="Syne" pitchFamily="34" charset="-120"/>
              </a:rPr>
              <a:t>Encryption Types for Input to Database</a:t>
            </a:r>
            <a:endParaRPr lang="en-US" sz="6036" dirty="0"/>
          </a:p>
        </p:txBody>
      </p:sp>
      <p:sp>
        <p:nvSpPr>
          <p:cNvPr id="6" name="Text 2"/>
          <p:cNvSpPr/>
          <p:nvPr/>
        </p:nvSpPr>
        <p:spPr>
          <a:xfrm>
            <a:off x="833199" y="5378529"/>
            <a:ext cx="7477601" cy="999768"/>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Encryption plays a crucial role in securing sensitive data within a database. By transforming data into an unreadable format, encryption prevents unauthorized access and maintains data integrity.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152025">
              <a:alpha val="80000"/>
            </a:srgbClr>
          </a:solidFill>
          <a:ln/>
        </p:spPr>
      </p:sp>
      <p:sp>
        <p:nvSpPr>
          <p:cNvPr id="6" name="Text 2"/>
          <p:cNvSpPr/>
          <p:nvPr/>
        </p:nvSpPr>
        <p:spPr>
          <a:xfrm>
            <a:off x="2037993" y="1332786"/>
            <a:ext cx="9909453" cy="694373"/>
          </a:xfrm>
          <a:prstGeom prst="rect">
            <a:avLst/>
          </a:prstGeom>
          <a:noFill/>
          <a:ln/>
        </p:spPr>
        <p:txBody>
          <a:bodyPr wrap="non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Symmetric Encryption</a:t>
            </a:r>
            <a:endParaRPr lang="en-US" sz="4374" dirty="0"/>
          </a:p>
        </p:txBody>
      </p:sp>
      <p:sp>
        <p:nvSpPr>
          <p:cNvPr id="7" name="Text 3"/>
          <p:cNvSpPr/>
          <p:nvPr/>
        </p:nvSpPr>
        <p:spPr>
          <a:xfrm>
            <a:off x="2037993" y="2360414"/>
            <a:ext cx="10554414" cy="999768"/>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Symmetric encryption employs a single key for both encryption and decryption. This method is known for its speed and efficiency, making it suitable for large volumes of data. Examples include AES and DES algorithms.</a:t>
            </a:r>
            <a:endParaRPr lang="en-US" sz="1750" dirty="0"/>
          </a:p>
        </p:txBody>
      </p:sp>
      <p:sp>
        <p:nvSpPr>
          <p:cNvPr id="8" name="Shape 4"/>
          <p:cNvSpPr/>
          <p:nvPr/>
        </p:nvSpPr>
        <p:spPr>
          <a:xfrm>
            <a:off x="2037993" y="3610094"/>
            <a:ext cx="3370064" cy="3286720"/>
          </a:xfrm>
          <a:prstGeom prst="roundRect">
            <a:avLst>
              <a:gd name="adj" fmla="val 3042"/>
            </a:avLst>
          </a:prstGeom>
          <a:solidFill>
            <a:srgbClr val="547808"/>
          </a:solidFill>
          <a:ln w="7620">
            <a:solidFill>
              <a:srgbClr val="6D9121"/>
            </a:solidFill>
            <a:prstDash val="solid"/>
          </a:ln>
        </p:spPr>
      </p:sp>
      <p:sp>
        <p:nvSpPr>
          <p:cNvPr id="9" name="Text 5"/>
          <p:cNvSpPr/>
          <p:nvPr/>
        </p:nvSpPr>
        <p:spPr>
          <a:xfrm>
            <a:off x="2267783" y="3839885"/>
            <a:ext cx="2910483" cy="694373"/>
          </a:xfrm>
          <a:prstGeom prst="rect">
            <a:avLst/>
          </a:prstGeom>
          <a:noFill/>
          <a:ln/>
        </p:spPr>
        <p:txBody>
          <a:bodyPr wrap="square" rtlCol="0" anchor="t"/>
          <a:lstStyle/>
          <a:p>
            <a:pPr marL="0" indent="0">
              <a:lnSpc>
                <a:spcPts val="2734"/>
              </a:lnSpc>
              <a:buNone/>
            </a:pPr>
            <a:r>
              <a:rPr lang="en-US" sz="2187" b="1" dirty="0">
                <a:solidFill>
                  <a:srgbClr val="D7E5D8"/>
                </a:solidFill>
                <a:latin typeface="Syne" pitchFamily="34" charset="0"/>
                <a:ea typeface="Syne" pitchFamily="34" charset="-122"/>
                <a:cs typeface="Syne" pitchFamily="34" charset="-120"/>
              </a:rPr>
              <a:t>Speed &amp; Efficiency</a:t>
            </a:r>
            <a:endParaRPr lang="en-US" sz="2187" dirty="0"/>
          </a:p>
        </p:txBody>
      </p:sp>
      <p:sp>
        <p:nvSpPr>
          <p:cNvPr id="10" name="Text 6"/>
          <p:cNvSpPr/>
          <p:nvPr/>
        </p:nvSpPr>
        <p:spPr>
          <a:xfrm>
            <a:off x="2267783" y="4667488"/>
            <a:ext cx="2910483" cy="1999536"/>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Symmetric encryption is known for its fast encryption and decryption processes, making it well-suited for handling large amounts of data.</a:t>
            </a:r>
            <a:endParaRPr lang="en-US" sz="1750" dirty="0"/>
          </a:p>
        </p:txBody>
      </p:sp>
      <p:sp>
        <p:nvSpPr>
          <p:cNvPr id="11" name="Shape 7"/>
          <p:cNvSpPr/>
          <p:nvPr/>
        </p:nvSpPr>
        <p:spPr>
          <a:xfrm>
            <a:off x="5630228" y="3610094"/>
            <a:ext cx="3370064" cy="3286720"/>
          </a:xfrm>
          <a:prstGeom prst="roundRect">
            <a:avLst>
              <a:gd name="adj" fmla="val 3042"/>
            </a:avLst>
          </a:prstGeom>
          <a:solidFill>
            <a:srgbClr val="547808"/>
          </a:solidFill>
          <a:ln w="7620">
            <a:solidFill>
              <a:srgbClr val="6D9121"/>
            </a:solidFill>
            <a:prstDash val="solid"/>
          </a:ln>
        </p:spPr>
      </p:sp>
      <p:sp>
        <p:nvSpPr>
          <p:cNvPr id="12" name="Text 8"/>
          <p:cNvSpPr/>
          <p:nvPr/>
        </p:nvSpPr>
        <p:spPr>
          <a:xfrm>
            <a:off x="5860018" y="3839885"/>
            <a:ext cx="2777490" cy="347186"/>
          </a:xfrm>
          <a:prstGeom prst="rect">
            <a:avLst/>
          </a:prstGeom>
          <a:noFill/>
          <a:ln/>
        </p:spPr>
        <p:txBody>
          <a:bodyPr wrap="none" rtlCol="0" anchor="t"/>
          <a:lstStyle/>
          <a:p>
            <a:pPr marL="0" indent="0">
              <a:lnSpc>
                <a:spcPts val="2734"/>
              </a:lnSpc>
              <a:buNone/>
            </a:pPr>
            <a:r>
              <a:rPr lang="en-US" sz="2187" b="1" dirty="0">
                <a:solidFill>
                  <a:srgbClr val="D7E5D8"/>
                </a:solidFill>
                <a:latin typeface="Syne" pitchFamily="34" charset="0"/>
                <a:ea typeface="Syne" pitchFamily="34" charset="-122"/>
                <a:cs typeface="Syne" pitchFamily="34" charset="-120"/>
              </a:rPr>
              <a:t>Single Key</a:t>
            </a:r>
            <a:endParaRPr lang="en-US" sz="2187" dirty="0"/>
          </a:p>
        </p:txBody>
      </p:sp>
      <p:sp>
        <p:nvSpPr>
          <p:cNvPr id="13" name="Text 9"/>
          <p:cNvSpPr/>
          <p:nvPr/>
        </p:nvSpPr>
        <p:spPr>
          <a:xfrm>
            <a:off x="5860018" y="4320302"/>
            <a:ext cx="2910483" cy="1999536"/>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Both encryption and decryption rely on the same secret key, simplifying the process but raising concerns about key management and distribution.</a:t>
            </a:r>
            <a:endParaRPr lang="en-US" sz="1750" dirty="0"/>
          </a:p>
        </p:txBody>
      </p:sp>
      <p:sp>
        <p:nvSpPr>
          <p:cNvPr id="14" name="Shape 10"/>
          <p:cNvSpPr/>
          <p:nvPr/>
        </p:nvSpPr>
        <p:spPr>
          <a:xfrm>
            <a:off x="9222462" y="3610094"/>
            <a:ext cx="3370064" cy="3286720"/>
          </a:xfrm>
          <a:prstGeom prst="roundRect">
            <a:avLst>
              <a:gd name="adj" fmla="val 3042"/>
            </a:avLst>
          </a:prstGeom>
          <a:solidFill>
            <a:srgbClr val="547808"/>
          </a:solidFill>
          <a:ln w="7620">
            <a:solidFill>
              <a:srgbClr val="6D9121"/>
            </a:solidFill>
            <a:prstDash val="solid"/>
          </a:ln>
        </p:spPr>
      </p:sp>
      <p:sp>
        <p:nvSpPr>
          <p:cNvPr id="15" name="Text 11"/>
          <p:cNvSpPr/>
          <p:nvPr/>
        </p:nvSpPr>
        <p:spPr>
          <a:xfrm>
            <a:off x="9452253" y="3839885"/>
            <a:ext cx="2910483" cy="694373"/>
          </a:xfrm>
          <a:prstGeom prst="rect">
            <a:avLst/>
          </a:prstGeom>
          <a:noFill/>
          <a:ln/>
        </p:spPr>
        <p:txBody>
          <a:bodyPr wrap="square" rtlCol="0" anchor="t"/>
          <a:lstStyle/>
          <a:p>
            <a:pPr marL="0" indent="0">
              <a:lnSpc>
                <a:spcPts val="2734"/>
              </a:lnSpc>
              <a:buNone/>
            </a:pPr>
            <a:r>
              <a:rPr lang="en-US" sz="2187" b="1" dirty="0">
                <a:solidFill>
                  <a:srgbClr val="D7E5D8"/>
                </a:solidFill>
                <a:latin typeface="Syne" pitchFamily="34" charset="0"/>
                <a:ea typeface="Syne" pitchFamily="34" charset="-122"/>
                <a:cs typeface="Syne" pitchFamily="34" charset="-120"/>
              </a:rPr>
              <a:t>Common Algorithms</a:t>
            </a:r>
            <a:endParaRPr lang="en-US" sz="2187" dirty="0"/>
          </a:p>
        </p:txBody>
      </p:sp>
      <p:sp>
        <p:nvSpPr>
          <p:cNvPr id="16" name="Text 12"/>
          <p:cNvSpPr/>
          <p:nvPr/>
        </p:nvSpPr>
        <p:spPr>
          <a:xfrm>
            <a:off x="9452253" y="4667488"/>
            <a:ext cx="2910483" cy="1666280"/>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AES (Advanced Encryption Standard) and DES (Data Encryption Standard) are widely used symmetric encryption algorithms.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037993" y="1418153"/>
            <a:ext cx="10412611" cy="694373"/>
          </a:xfrm>
          <a:prstGeom prst="rect">
            <a:avLst/>
          </a:prstGeom>
          <a:noFill/>
          <a:ln/>
        </p:spPr>
        <p:txBody>
          <a:bodyPr wrap="non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Asymmetric Encryption</a:t>
            </a:r>
            <a:endParaRPr lang="en-US" sz="4374" dirty="0"/>
          </a:p>
        </p:txBody>
      </p:sp>
      <p:sp>
        <p:nvSpPr>
          <p:cNvPr id="5" name="Text 2"/>
          <p:cNvSpPr/>
          <p:nvPr/>
        </p:nvSpPr>
        <p:spPr>
          <a:xfrm>
            <a:off x="2037993" y="2556867"/>
            <a:ext cx="10554414" cy="999768"/>
          </a:xfrm>
          <a:prstGeom prst="rect">
            <a:avLst/>
          </a:prstGeom>
          <a:noFill/>
          <a:ln/>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Asymmetric encryption uses separate keys for encryption and decryption. This method enhances security as the private key remains confidential, while the public key can be shared for data encryption. It is often used for digital signatures and key exchange.</a:t>
            </a:r>
            <a:endParaRPr lang="en-US" sz="1750" dirty="0"/>
          </a:p>
        </p:txBody>
      </p:sp>
      <p:sp>
        <p:nvSpPr>
          <p:cNvPr id="6" name="Text 3"/>
          <p:cNvSpPr/>
          <p:nvPr/>
        </p:nvSpPr>
        <p:spPr>
          <a:xfrm>
            <a:off x="2037993" y="4028718"/>
            <a:ext cx="2777490" cy="347186"/>
          </a:xfrm>
          <a:prstGeom prst="rect">
            <a:avLst/>
          </a:prstGeom>
          <a:noFill/>
          <a:ln/>
        </p:spPr>
        <p:txBody>
          <a:bodyPr wrap="none" rtlCol="0" anchor="t"/>
          <a:lstStyle/>
          <a:p>
            <a:pPr marL="0" indent="0">
              <a:lnSpc>
                <a:spcPts val="2734"/>
              </a:lnSpc>
              <a:buNone/>
            </a:pPr>
            <a:r>
              <a:rPr lang="en-US" sz="2187" b="1" dirty="0">
                <a:solidFill>
                  <a:srgbClr val="F0F4F1"/>
                </a:solidFill>
                <a:latin typeface="Syne" pitchFamily="34" charset="0"/>
                <a:ea typeface="Syne" pitchFamily="34" charset="-122"/>
                <a:cs typeface="Syne" pitchFamily="34" charset="-120"/>
              </a:rPr>
              <a:t>Key Pairs</a:t>
            </a:r>
            <a:endParaRPr lang="en-US" sz="2187" dirty="0"/>
          </a:p>
        </p:txBody>
      </p:sp>
      <p:sp>
        <p:nvSpPr>
          <p:cNvPr id="7" name="Text 4"/>
          <p:cNvSpPr/>
          <p:nvPr/>
        </p:nvSpPr>
        <p:spPr>
          <a:xfrm>
            <a:off x="2037993" y="4598075"/>
            <a:ext cx="3394619" cy="2213372"/>
          </a:xfrm>
          <a:prstGeom prst="rect">
            <a:avLst/>
          </a:prstGeom>
          <a:solidFill>
            <a:srgbClr val="547808"/>
          </a:solidFill>
          <a:ln>
            <a:solidFill>
              <a:schemeClr val="bg1"/>
            </a:solidFill>
          </a:ln>
          <a:effectLst>
            <a:reflection blurRad="6350" stA="52000" endA="300" endPos="35000" dir="5400000" sy="-100000" algn="bl" rotWithShape="0"/>
          </a:effectLst>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Asymmetric encryption utilizes a public key for encryption and a private key for decryption, ensuring data confidentiality and authenticity.</a:t>
            </a:r>
            <a:endParaRPr lang="en-US" sz="1750" dirty="0"/>
          </a:p>
        </p:txBody>
      </p:sp>
      <p:sp>
        <p:nvSpPr>
          <p:cNvPr id="8" name="Text 5"/>
          <p:cNvSpPr/>
          <p:nvPr/>
        </p:nvSpPr>
        <p:spPr>
          <a:xfrm>
            <a:off x="5743932" y="4028718"/>
            <a:ext cx="3156347" cy="694373"/>
          </a:xfrm>
          <a:prstGeom prst="rect">
            <a:avLst/>
          </a:prstGeom>
          <a:noFill/>
          <a:ln/>
        </p:spPr>
        <p:txBody>
          <a:bodyPr wrap="square" rtlCol="0" anchor="t"/>
          <a:lstStyle/>
          <a:p>
            <a:pPr marL="0" indent="0">
              <a:lnSpc>
                <a:spcPts val="2734"/>
              </a:lnSpc>
              <a:buNone/>
            </a:pPr>
            <a:r>
              <a:rPr lang="en-US" sz="2187" b="1" dirty="0">
                <a:solidFill>
                  <a:srgbClr val="F0F4F1"/>
                </a:solidFill>
                <a:latin typeface="Syne" pitchFamily="34" charset="0"/>
                <a:ea typeface="Syne" pitchFamily="34" charset="-122"/>
                <a:cs typeface="Syne" pitchFamily="34" charset="-120"/>
              </a:rPr>
              <a:t>Digital Signatures</a:t>
            </a:r>
            <a:endParaRPr lang="en-US" sz="2187" dirty="0"/>
          </a:p>
        </p:txBody>
      </p:sp>
      <p:sp>
        <p:nvSpPr>
          <p:cNvPr id="9" name="Text 6"/>
          <p:cNvSpPr/>
          <p:nvPr/>
        </p:nvSpPr>
        <p:spPr>
          <a:xfrm>
            <a:off x="5743932" y="4598075"/>
            <a:ext cx="3308697" cy="2213372"/>
          </a:xfrm>
          <a:prstGeom prst="rect">
            <a:avLst/>
          </a:prstGeom>
          <a:solidFill>
            <a:srgbClr val="547808"/>
          </a:solidFill>
          <a:ln>
            <a:solidFill>
              <a:schemeClr val="bg1"/>
            </a:solidFill>
          </a:ln>
          <a:effectLst>
            <a:reflection blurRad="6350" stA="52000" endA="300" endPos="35000" dir="5400000" sy="-100000" algn="bl" rotWithShape="0"/>
          </a:effectLst>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Asymmetric encryption generates digital signatures to verify the sender's identity and ensure data integrity, providing non-repudiation.</a:t>
            </a:r>
            <a:endParaRPr lang="en-US" sz="1750" dirty="0"/>
          </a:p>
        </p:txBody>
      </p:sp>
      <p:sp>
        <p:nvSpPr>
          <p:cNvPr id="10" name="Text 7"/>
          <p:cNvSpPr/>
          <p:nvPr/>
        </p:nvSpPr>
        <p:spPr>
          <a:xfrm>
            <a:off x="9449872" y="4028718"/>
            <a:ext cx="3156347" cy="694373"/>
          </a:xfrm>
          <a:prstGeom prst="rect">
            <a:avLst/>
          </a:prstGeom>
          <a:noFill/>
          <a:ln/>
        </p:spPr>
        <p:txBody>
          <a:bodyPr wrap="square" rtlCol="0" anchor="t"/>
          <a:lstStyle/>
          <a:p>
            <a:pPr marL="0" indent="0">
              <a:lnSpc>
                <a:spcPts val="2734"/>
              </a:lnSpc>
              <a:buNone/>
            </a:pPr>
            <a:r>
              <a:rPr lang="en-US" sz="2187" b="1" dirty="0">
                <a:solidFill>
                  <a:srgbClr val="F0F4F1"/>
                </a:solidFill>
                <a:latin typeface="Syne" pitchFamily="34" charset="0"/>
                <a:ea typeface="Syne" pitchFamily="34" charset="-122"/>
                <a:cs typeface="Syne" pitchFamily="34" charset="-120"/>
              </a:rPr>
              <a:t>Key Exchange</a:t>
            </a:r>
            <a:endParaRPr lang="en-US" sz="2187" dirty="0"/>
          </a:p>
        </p:txBody>
      </p:sp>
      <p:sp>
        <p:nvSpPr>
          <p:cNvPr id="11" name="Text 8"/>
          <p:cNvSpPr/>
          <p:nvPr/>
        </p:nvSpPr>
        <p:spPr>
          <a:xfrm>
            <a:off x="9449872" y="4598075"/>
            <a:ext cx="3308697" cy="2213372"/>
          </a:xfrm>
          <a:prstGeom prst="rect">
            <a:avLst/>
          </a:prstGeom>
          <a:solidFill>
            <a:srgbClr val="547808"/>
          </a:solidFill>
          <a:ln>
            <a:solidFill>
              <a:schemeClr val="bg1"/>
            </a:solidFill>
          </a:ln>
          <a:effectLst>
            <a:reflection blurRad="6350" stA="52000" endA="300" endPos="35000" dir="5400000" sy="-100000" algn="bl" rotWithShape="0"/>
          </a:effectLst>
        </p:spPr>
        <p:txBody>
          <a:bodyPr wrap="square" rtlCol="0" anchor="t"/>
          <a:lstStyle/>
          <a:p>
            <a:pPr marL="0" indent="0">
              <a:lnSpc>
                <a:spcPts val="2624"/>
              </a:lnSpc>
              <a:buNone/>
            </a:pPr>
            <a:r>
              <a:rPr lang="en-US" sz="1750" dirty="0">
                <a:solidFill>
                  <a:srgbClr val="D7E5D8"/>
                </a:solidFill>
                <a:latin typeface="Syne" pitchFamily="34" charset="0"/>
                <a:ea typeface="Syne" pitchFamily="34" charset="-122"/>
                <a:cs typeface="Syne" pitchFamily="34" charset="-120"/>
              </a:rPr>
              <a:t>Public keys facilitate secure key exchange between parties, enabling secure communication and data transfer without compromising private keys.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037993" y="1291709"/>
            <a:ext cx="8571428" cy="694373"/>
          </a:xfrm>
          <a:prstGeom prst="rect">
            <a:avLst/>
          </a:prstGeom>
          <a:noFill/>
          <a:ln/>
        </p:spPr>
        <p:txBody>
          <a:bodyPr wrap="non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Encryption Process</a:t>
            </a:r>
            <a:endParaRPr lang="en-US" sz="4374" dirty="0"/>
          </a:p>
        </p:txBody>
      </p:sp>
      <p:sp>
        <p:nvSpPr>
          <p:cNvPr id="5" name="Shape 2"/>
          <p:cNvSpPr/>
          <p:nvPr/>
        </p:nvSpPr>
        <p:spPr>
          <a:xfrm>
            <a:off x="2037993" y="2763679"/>
            <a:ext cx="10554414" cy="44410"/>
          </a:xfrm>
          <a:prstGeom prst="roundRect">
            <a:avLst>
              <a:gd name="adj" fmla="val 225151"/>
            </a:avLst>
          </a:prstGeom>
          <a:solidFill>
            <a:srgbClr val="6D9121"/>
          </a:solidFill>
          <a:ln/>
        </p:spPr>
      </p:sp>
      <p:sp>
        <p:nvSpPr>
          <p:cNvPr id="6" name="Shape 3"/>
          <p:cNvSpPr/>
          <p:nvPr/>
        </p:nvSpPr>
        <p:spPr>
          <a:xfrm>
            <a:off x="3251775" y="2763619"/>
            <a:ext cx="44410" cy="777597"/>
          </a:xfrm>
          <a:prstGeom prst="roundRect">
            <a:avLst>
              <a:gd name="adj" fmla="val 225151"/>
            </a:avLst>
          </a:prstGeom>
          <a:solidFill>
            <a:srgbClr val="6D9121"/>
          </a:solidFill>
          <a:ln/>
        </p:spPr>
      </p:sp>
      <p:sp>
        <p:nvSpPr>
          <p:cNvPr id="7" name="Shape 4"/>
          <p:cNvSpPr/>
          <p:nvPr/>
        </p:nvSpPr>
        <p:spPr>
          <a:xfrm>
            <a:off x="3024068" y="2513707"/>
            <a:ext cx="499943" cy="499943"/>
          </a:xfrm>
          <a:prstGeom prst="roundRect">
            <a:avLst>
              <a:gd name="adj" fmla="val 20000"/>
            </a:avLst>
          </a:prstGeom>
          <a:solidFill>
            <a:srgbClr val="547808"/>
          </a:solidFill>
          <a:ln w="7620">
            <a:solidFill>
              <a:srgbClr val="6D9121"/>
            </a:solidFill>
            <a:prstDash val="solid"/>
          </a:ln>
        </p:spPr>
      </p:sp>
      <p:sp>
        <p:nvSpPr>
          <p:cNvPr id="8" name="Text 5"/>
          <p:cNvSpPr/>
          <p:nvPr/>
        </p:nvSpPr>
        <p:spPr>
          <a:xfrm>
            <a:off x="3185874" y="2597051"/>
            <a:ext cx="176332" cy="333256"/>
          </a:xfrm>
          <a:prstGeom prst="rect">
            <a:avLst/>
          </a:prstGeom>
          <a:noFill/>
          <a:ln/>
        </p:spPr>
        <p:txBody>
          <a:bodyPr wrap="none" rtlCol="0" anchor="t"/>
          <a:lstStyle/>
          <a:p>
            <a:pPr marL="0" indent="0" algn="ctr">
              <a:lnSpc>
                <a:spcPts val="2624"/>
              </a:lnSpc>
              <a:buNone/>
            </a:pPr>
            <a:r>
              <a:rPr lang="en-US" sz="2624" b="1" dirty="0">
                <a:solidFill>
                  <a:srgbClr val="D7E5D8"/>
                </a:solidFill>
                <a:latin typeface="Syne" pitchFamily="34" charset="0"/>
                <a:ea typeface="Syne" pitchFamily="34" charset="-122"/>
                <a:cs typeface="Syne" pitchFamily="34" charset="-120"/>
              </a:rPr>
              <a:t>1</a:t>
            </a:r>
            <a:endParaRPr lang="en-US" sz="2624" dirty="0"/>
          </a:p>
        </p:txBody>
      </p:sp>
      <p:sp>
        <p:nvSpPr>
          <p:cNvPr id="9" name="Text 6"/>
          <p:cNvSpPr/>
          <p:nvPr/>
        </p:nvSpPr>
        <p:spPr>
          <a:xfrm>
            <a:off x="2260163" y="3763566"/>
            <a:ext cx="2027634" cy="694373"/>
          </a:xfrm>
          <a:prstGeom prst="rect">
            <a:avLst/>
          </a:prstGeom>
          <a:noFill/>
          <a:ln/>
        </p:spPr>
        <p:txBody>
          <a:bodyPr wrap="square" rtlCol="0" anchor="t"/>
          <a:lstStyle/>
          <a:p>
            <a:pPr marL="0" indent="0" algn="ctr">
              <a:lnSpc>
                <a:spcPts val="2734"/>
              </a:lnSpc>
              <a:buNone/>
            </a:pPr>
            <a:r>
              <a:rPr lang="en-US" sz="2187" b="1" dirty="0">
                <a:solidFill>
                  <a:srgbClr val="D7E5D8"/>
                </a:solidFill>
                <a:latin typeface="Syne" pitchFamily="34" charset="0"/>
                <a:ea typeface="Syne" pitchFamily="34" charset="-122"/>
                <a:cs typeface="Syne" pitchFamily="34" charset="-120"/>
              </a:rPr>
              <a:t>Input Text</a:t>
            </a:r>
            <a:endParaRPr lang="en-US" sz="2187" dirty="0"/>
          </a:p>
        </p:txBody>
      </p:sp>
      <p:sp>
        <p:nvSpPr>
          <p:cNvPr id="10" name="Text 7"/>
          <p:cNvSpPr/>
          <p:nvPr/>
        </p:nvSpPr>
        <p:spPr>
          <a:xfrm>
            <a:off x="2260163" y="4591169"/>
            <a:ext cx="2027634" cy="1333024"/>
          </a:xfrm>
          <a:prstGeom prst="rect">
            <a:avLst/>
          </a:prstGeom>
          <a:noFill/>
          <a:ln/>
        </p:spPr>
        <p:txBody>
          <a:bodyPr wrap="square" rtlCol="0" anchor="t"/>
          <a:lstStyle/>
          <a:p>
            <a:pPr marL="0" indent="0" algn="ctr">
              <a:lnSpc>
                <a:spcPts val="2624"/>
              </a:lnSpc>
              <a:buNone/>
            </a:pPr>
            <a:r>
              <a:rPr lang="en-US" sz="1750" dirty="0">
                <a:solidFill>
                  <a:srgbClr val="D7E5D8"/>
                </a:solidFill>
                <a:latin typeface="Syne" pitchFamily="34" charset="0"/>
                <a:ea typeface="Syne" pitchFamily="34" charset="-122"/>
                <a:cs typeface="Syne" pitchFamily="34" charset="-120"/>
              </a:rPr>
              <a:t>The plain text message is the starting point of the encryption process.</a:t>
            </a:r>
            <a:endParaRPr lang="en-US" sz="1750" dirty="0"/>
          </a:p>
        </p:txBody>
      </p:sp>
      <p:sp>
        <p:nvSpPr>
          <p:cNvPr id="11" name="Shape 8"/>
          <p:cNvSpPr/>
          <p:nvPr/>
        </p:nvSpPr>
        <p:spPr>
          <a:xfrm>
            <a:off x="5945922" y="2763619"/>
            <a:ext cx="44410" cy="777597"/>
          </a:xfrm>
          <a:prstGeom prst="roundRect">
            <a:avLst>
              <a:gd name="adj" fmla="val 225151"/>
            </a:avLst>
          </a:prstGeom>
          <a:solidFill>
            <a:srgbClr val="6D9121"/>
          </a:solidFill>
          <a:ln/>
        </p:spPr>
      </p:sp>
      <p:sp>
        <p:nvSpPr>
          <p:cNvPr id="12" name="Shape 9"/>
          <p:cNvSpPr/>
          <p:nvPr/>
        </p:nvSpPr>
        <p:spPr>
          <a:xfrm>
            <a:off x="5718215" y="2513707"/>
            <a:ext cx="499943" cy="499943"/>
          </a:xfrm>
          <a:prstGeom prst="roundRect">
            <a:avLst>
              <a:gd name="adj" fmla="val 20000"/>
            </a:avLst>
          </a:prstGeom>
          <a:solidFill>
            <a:srgbClr val="547808"/>
          </a:solidFill>
          <a:ln w="7620">
            <a:solidFill>
              <a:srgbClr val="6D9121"/>
            </a:solidFill>
            <a:prstDash val="solid"/>
          </a:ln>
        </p:spPr>
      </p:sp>
      <p:sp>
        <p:nvSpPr>
          <p:cNvPr id="13" name="Text 10"/>
          <p:cNvSpPr/>
          <p:nvPr/>
        </p:nvSpPr>
        <p:spPr>
          <a:xfrm>
            <a:off x="5800963" y="2597051"/>
            <a:ext cx="334328" cy="333256"/>
          </a:xfrm>
          <a:prstGeom prst="rect">
            <a:avLst/>
          </a:prstGeom>
          <a:noFill/>
          <a:ln/>
        </p:spPr>
        <p:txBody>
          <a:bodyPr wrap="none" rtlCol="0" anchor="t"/>
          <a:lstStyle/>
          <a:p>
            <a:pPr marL="0" indent="0" algn="ctr">
              <a:lnSpc>
                <a:spcPts val="2624"/>
              </a:lnSpc>
              <a:buNone/>
            </a:pPr>
            <a:r>
              <a:rPr lang="en-US" sz="2624" b="1" dirty="0">
                <a:solidFill>
                  <a:srgbClr val="D7E5D8"/>
                </a:solidFill>
                <a:latin typeface="Syne" pitchFamily="34" charset="0"/>
                <a:ea typeface="Syne" pitchFamily="34" charset="-122"/>
                <a:cs typeface="Syne" pitchFamily="34" charset="-120"/>
              </a:rPr>
              <a:t>2</a:t>
            </a:r>
            <a:endParaRPr lang="en-US" sz="2624" dirty="0"/>
          </a:p>
        </p:txBody>
      </p:sp>
      <p:sp>
        <p:nvSpPr>
          <p:cNvPr id="14" name="Text 11"/>
          <p:cNvSpPr/>
          <p:nvPr/>
        </p:nvSpPr>
        <p:spPr>
          <a:xfrm>
            <a:off x="4954310" y="3763566"/>
            <a:ext cx="2027634" cy="1388745"/>
          </a:xfrm>
          <a:prstGeom prst="rect">
            <a:avLst/>
          </a:prstGeom>
          <a:noFill/>
          <a:ln/>
        </p:spPr>
        <p:txBody>
          <a:bodyPr wrap="square" rtlCol="0" anchor="t"/>
          <a:lstStyle/>
          <a:p>
            <a:pPr marL="0" indent="0" algn="ctr">
              <a:lnSpc>
                <a:spcPts val="2734"/>
              </a:lnSpc>
              <a:buNone/>
            </a:pPr>
            <a:r>
              <a:rPr lang="en-US" sz="2187" b="1" dirty="0">
                <a:solidFill>
                  <a:srgbClr val="D7E5D8"/>
                </a:solidFill>
                <a:latin typeface="Syne" pitchFamily="34" charset="0"/>
                <a:ea typeface="Syne" pitchFamily="34" charset="-122"/>
                <a:cs typeface="Syne" pitchFamily="34" charset="-120"/>
              </a:rPr>
              <a:t>Character Extraction</a:t>
            </a:r>
            <a:endParaRPr lang="en-US" sz="2187" dirty="0"/>
          </a:p>
        </p:txBody>
      </p:sp>
      <p:sp>
        <p:nvSpPr>
          <p:cNvPr id="15" name="Text 12"/>
          <p:cNvSpPr/>
          <p:nvPr/>
        </p:nvSpPr>
        <p:spPr>
          <a:xfrm>
            <a:off x="4954310" y="5285542"/>
            <a:ext cx="2027634" cy="1333024"/>
          </a:xfrm>
          <a:prstGeom prst="rect">
            <a:avLst/>
          </a:prstGeom>
          <a:noFill/>
          <a:ln/>
        </p:spPr>
        <p:txBody>
          <a:bodyPr wrap="square" rtlCol="0" anchor="t"/>
          <a:lstStyle/>
          <a:p>
            <a:pPr marL="0" indent="0" algn="ctr">
              <a:lnSpc>
                <a:spcPts val="2624"/>
              </a:lnSpc>
              <a:buNone/>
            </a:pPr>
            <a:r>
              <a:rPr lang="en-US" sz="1750" dirty="0">
                <a:solidFill>
                  <a:srgbClr val="D7E5D8"/>
                </a:solidFill>
                <a:latin typeface="Syne" pitchFamily="34" charset="0"/>
                <a:ea typeface="Syne" pitchFamily="34" charset="-122"/>
                <a:cs typeface="Syne" pitchFamily="34" charset="-120"/>
              </a:rPr>
              <a:t>Each character in the input text is extracted one by one.</a:t>
            </a:r>
            <a:endParaRPr lang="en-US" sz="1750" dirty="0"/>
          </a:p>
        </p:txBody>
      </p:sp>
      <p:sp>
        <p:nvSpPr>
          <p:cNvPr id="16" name="Shape 13"/>
          <p:cNvSpPr/>
          <p:nvPr/>
        </p:nvSpPr>
        <p:spPr>
          <a:xfrm>
            <a:off x="8640068" y="2763619"/>
            <a:ext cx="44410" cy="777597"/>
          </a:xfrm>
          <a:prstGeom prst="roundRect">
            <a:avLst>
              <a:gd name="adj" fmla="val 225151"/>
            </a:avLst>
          </a:prstGeom>
          <a:solidFill>
            <a:srgbClr val="6D9121"/>
          </a:solidFill>
          <a:ln/>
        </p:spPr>
      </p:sp>
      <p:sp>
        <p:nvSpPr>
          <p:cNvPr id="17" name="Shape 14"/>
          <p:cNvSpPr/>
          <p:nvPr/>
        </p:nvSpPr>
        <p:spPr>
          <a:xfrm>
            <a:off x="8412361" y="2513707"/>
            <a:ext cx="499943" cy="499943"/>
          </a:xfrm>
          <a:prstGeom prst="roundRect">
            <a:avLst>
              <a:gd name="adj" fmla="val 20000"/>
            </a:avLst>
          </a:prstGeom>
          <a:solidFill>
            <a:srgbClr val="547808"/>
          </a:solidFill>
          <a:ln w="7620">
            <a:solidFill>
              <a:srgbClr val="6D9121"/>
            </a:solidFill>
            <a:prstDash val="solid"/>
          </a:ln>
        </p:spPr>
      </p:sp>
      <p:sp>
        <p:nvSpPr>
          <p:cNvPr id="18" name="Text 15"/>
          <p:cNvSpPr/>
          <p:nvPr/>
        </p:nvSpPr>
        <p:spPr>
          <a:xfrm>
            <a:off x="8486537" y="2597051"/>
            <a:ext cx="351592" cy="333256"/>
          </a:xfrm>
          <a:prstGeom prst="rect">
            <a:avLst/>
          </a:prstGeom>
          <a:noFill/>
          <a:ln/>
        </p:spPr>
        <p:txBody>
          <a:bodyPr wrap="none" rtlCol="0" anchor="t"/>
          <a:lstStyle/>
          <a:p>
            <a:pPr marL="0" indent="0" algn="ctr">
              <a:lnSpc>
                <a:spcPts val="2624"/>
              </a:lnSpc>
              <a:buNone/>
            </a:pPr>
            <a:r>
              <a:rPr lang="en-US" sz="2624" b="1" dirty="0">
                <a:solidFill>
                  <a:srgbClr val="D7E5D8"/>
                </a:solidFill>
                <a:latin typeface="Syne" pitchFamily="34" charset="0"/>
                <a:ea typeface="Syne" pitchFamily="34" charset="-122"/>
                <a:cs typeface="Syne" pitchFamily="34" charset="-120"/>
              </a:rPr>
              <a:t>3</a:t>
            </a:r>
            <a:endParaRPr lang="en-US" sz="2624" dirty="0"/>
          </a:p>
        </p:txBody>
      </p:sp>
      <p:sp>
        <p:nvSpPr>
          <p:cNvPr id="19" name="Text 16"/>
          <p:cNvSpPr/>
          <p:nvPr/>
        </p:nvSpPr>
        <p:spPr>
          <a:xfrm>
            <a:off x="7648456" y="3763566"/>
            <a:ext cx="2027634" cy="1041559"/>
          </a:xfrm>
          <a:prstGeom prst="rect">
            <a:avLst/>
          </a:prstGeom>
          <a:noFill/>
          <a:ln/>
        </p:spPr>
        <p:txBody>
          <a:bodyPr wrap="square" rtlCol="0" anchor="t"/>
          <a:lstStyle/>
          <a:p>
            <a:pPr marL="0" indent="0" algn="ctr">
              <a:lnSpc>
                <a:spcPts val="2734"/>
              </a:lnSpc>
              <a:buNone/>
            </a:pPr>
            <a:r>
              <a:rPr lang="en-US" sz="2187" b="1" dirty="0">
                <a:solidFill>
                  <a:srgbClr val="D7E5D8"/>
                </a:solidFill>
                <a:latin typeface="Syne" pitchFamily="34" charset="0"/>
                <a:ea typeface="Syne" pitchFamily="34" charset="-122"/>
                <a:cs typeface="Syne" pitchFamily="34" charset="-120"/>
              </a:rPr>
              <a:t>Multiplication by "$"</a:t>
            </a:r>
            <a:endParaRPr lang="en-US" sz="2187" dirty="0"/>
          </a:p>
        </p:txBody>
      </p:sp>
      <p:sp>
        <p:nvSpPr>
          <p:cNvPr id="20" name="Text 17"/>
          <p:cNvSpPr/>
          <p:nvPr/>
        </p:nvSpPr>
        <p:spPr>
          <a:xfrm>
            <a:off x="7648456" y="4938355"/>
            <a:ext cx="2027634" cy="1999536"/>
          </a:xfrm>
          <a:prstGeom prst="rect">
            <a:avLst/>
          </a:prstGeom>
          <a:noFill/>
          <a:ln/>
        </p:spPr>
        <p:txBody>
          <a:bodyPr wrap="square" rtlCol="0" anchor="t"/>
          <a:lstStyle/>
          <a:p>
            <a:pPr marL="0" indent="0" algn="ctr">
              <a:lnSpc>
                <a:spcPts val="2624"/>
              </a:lnSpc>
              <a:buNone/>
            </a:pPr>
            <a:r>
              <a:rPr lang="en-US" sz="1750" dirty="0">
                <a:solidFill>
                  <a:srgbClr val="D7E5D8"/>
                </a:solidFill>
                <a:latin typeface="Syne" pitchFamily="34" charset="0"/>
                <a:ea typeface="Syne" pitchFamily="34" charset="-122"/>
                <a:cs typeface="Syne" pitchFamily="34" charset="-120"/>
              </a:rPr>
              <a:t>The extracted character is multiplied by the special character "$", which serves as the encryption key.</a:t>
            </a:r>
            <a:endParaRPr lang="en-US" sz="1750" dirty="0"/>
          </a:p>
        </p:txBody>
      </p:sp>
      <p:sp>
        <p:nvSpPr>
          <p:cNvPr id="21" name="Shape 18"/>
          <p:cNvSpPr/>
          <p:nvPr/>
        </p:nvSpPr>
        <p:spPr>
          <a:xfrm>
            <a:off x="11334214" y="2763619"/>
            <a:ext cx="44410" cy="777597"/>
          </a:xfrm>
          <a:prstGeom prst="roundRect">
            <a:avLst>
              <a:gd name="adj" fmla="val 225151"/>
            </a:avLst>
          </a:prstGeom>
          <a:solidFill>
            <a:srgbClr val="6D9121"/>
          </a:solidFill>
          <a:ln/>
        </p:spPr>
      </p:sp>
      <p:sp>
        <p:nvSpPr>
          <p:cNvPr id="22" name="Shape 19"/>
          <p:cNvSpPr/>
          <p:nvPr/>
        </p:nvSpPr>
        <p:spPr>
          <a:xfrm>
            <a:off x="11106507" y="2513707"/>
            <a:ext cx="499943" cy="499943"/>
          </a:xfrm>
          <a:prstGeom prst="roundRect">
            <a:avLst>
              <a:gd name="adj" fmla="val 20000"/>
            </a:avLst>
          </a:prstGeom>
          <a:solidFill>
            <a:srgbClr val="547808"/>
          </a:solidFill>
          <a:ln w="7620">
            <a:solidFill>
              <a:srgbClr val="6D9121"/>
            </a:solidFill>
            <a:prstDash val="solid"/>
          </a:ln>
        </p:spPr>
      </p:sp>
      <p:sp>
        <p:nvSpPr>
          <p:cNvPr id="23" name="Text 20"/>
          <p:cNvSpPr/>
          <p:nvPr/>
        </p:nvSpPr>
        <p:spPr>
          <a:xfrm>
            <a:off x="11174135" y="2597051"/>
            <a:ext cx="364688" cy="333256"/>
          </a:xfrm>
          <a:prstGeom prst="rect">
            <a:avLst/>
          </a:prstGeom>
          <a:noFill/>
          <a:ln/>
        </p:spPr>
        <p:txBody>
          <a:bodyPr wrap="none" rtlCol="0" anchor="t"/>
          <a:lstStyle/>
          <a:p>
            <a:pPr marL="0" indent="0" algn="ctr">
              <a:lnSpc>
                <a:spcPts val="2624"/>
              </a:lnSpc>
              <a:buNone/>
            </a:pPr>
            <a:r>
              <a:rPr lang="en-US" sz="2624" b="1" dirty="0">
                <a:solidFill>
                  <a:srgbClr val="D7E5D8"/>
                </a:solidFill>
                <a:latin typeface="Syne" pitchFamily="34" charset="0"/>
                <a:ea typeface="Syne" pitchFamily="34" charset="-122"/>
                <a:cs typeface="Syne" pitchFamily="34" charset="-120"/>
              </a:rPr>
              <a:t>4</a:t>
            </a:r>
            <a:endParaRPr lang="en-US" sz="2624" dirty="0"/>
          </a:p>
        </p:txBody>
      </p:sp>
      <p:sp>
        <p:nvSpPr>
          <p:cNvPr id="24" name="Text 21"/>
          <p:cNvSpPr/>
          <p:nvPr/>
        </p:nvSpPr>
        <p:spPr>
          <a:xfrm>
            <a:off x="10342602" y="3763566"/>
            <a:ext cx="2027634" cy="1041559"/>
          </a:xfrm>
          <a:prstGeom prst="rect">
            <a:avLst/>
          </a:prstGeom>
          <a:noFill/>
          <a:ln/>
        </p:spPr>
        <p:txBody>
          <a:bodyPr wrap="square" rtlCol="0" anchor="t"/>
          <a:lstStyle/>
          <a:p>
            <a:pPr marL="0" indent="0" algn="ctr">
              <a:lnSpc>
                <a:spcPts val="2734"/>
              </a:lnSpc>
              <a:buNone/>
            </a:pPr>
            <a:r>
              <a:rPr lang="en-US" sz="2187" b="1" dirty="0">
                <a:solidFill>
                  <a:srgbClr val="D7E5D8"/>
                </a:solidFill>
                <a:latin typeface="Syne" pitchFamily="34" charset="0"/>
                <a:ea typeface="Syne" pitchFamily="34" charset="-122"/>
                <a:cs typeface="Syne" pitchFamily="34" charset="-120"/>
              </a:rPr>
              <a:t>Output Encrypted Text</a:t>
            </a:r>
            <a:endParaRPr lang="en-US" sz="2187" dirty="0"/>
          </a:p>
        </p:txBody>
      </p:sp>
      <p:sp>
        <p:nvSpPr>
          <p:cNvPr id="25" name="Text 22"/>
          <p:cNvSpPr/>
          <p:nvPr/>
        </p:nvSpPr>
        <p:spPr>
          <a:xfrm>
            <a:off x="10342602" y="4938355"/>
            <a:ext cx="2027634" cy="1333024"/>
          </a:xfrm>
          <a:prstGeom prst="rect">
            <a:avLst/>
          </a:prstGeom>
          <a:noFill/>
          <a:ln/>
        </p:spPr>
        <p:txBody>
          <a:bodyPr wrap="square" rtlCol="0" anchor="t"/>
          <a:lstStyle/>
          <a:p>
            <a:pPr marL="0" indent="0" algn="ctr">
              <a:lnSpc>
                <a:spcPts val="2624"/>
              </a:lnSpc>
              <a:buNone/>
            </a:pPr>
            <a:r>
              <a:rPr lang="en-US" sz="1750" dirty="0">
                <a:solidFill>
                  <a:srgbClr val="D7E5D8"/>
                </a:solidFill>
                <a:latin typeface="Syne" pitchFamily="34" charset="0"/>
                <a:ea typeface="Syne" pitchFamily="34" charset="-122"/>
                <a:cs typeface="Syne" pitchFamily="34" charset="-120"/>
              </a:rPr>
              <a:t>The result of the multiplication is recorded, forming the encrypted text.</a:t>
            </a:r>
            <a:endParaRPr lang="en-US" sz="1750" dirty="0"/>
          </a:p>
        </p:txBody>
      </p:sp>
      <p:pic>
        <p:nvPicPr>
          <p:cNvPr id="2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647355" y="540425"/>
            <a:ext cx="9335572" cy="1228249"/>
          </a:xfrm>
          <a:prstGeom prst="rect">
            <a:avLst/>
          </a:prstGeom>
          <a:noFill/>
          <a:ln/>
        </p:spPr>
        <p:txBody>
          <a:bodyPr wrap="square" rtlCol="0" anchor="t"/>
          <a:lstStyle/>
          <a:p>
            <a:pPr marL="0" indent="0">
              <a:lnSpc>
                <a:spcPts val="4836"/>
              </a:lnSpc>
              <a:buNone/>
            </a:pPr>
            <a:r>
              <a:rPr lang="en-US" sz="3869" b="1" dirty="0">
                <a:solidFill>
                  <a:srgbClr val="F0F4F1"/>
                </a:solidFill>
                <a:latin typeface="Syne" pitchFamily="34" charset="0"/>
                <a:ea typeface="Syne" pitchFamily="34" charset="-122"/>
                <a:cs typeface="Syne" pitchFamily="34" charset="-120"/>
              </a:rPr>
              <a:t>Storing Encrypted Data in Database</a:t>
            </a:r>
            <a:endParaRPr lang="en-US" sz="3869" dirty="0"/>
          </a:p>
        </p:txBody>
      </p:sp>
      <p:sp>
        <p:nvSpPr>
          <p:cNvPr id="5" name="Text 2"/>
          <p:cNvSpPr/>
          <p:nvPr/>
        </p:nvSpPr>
        <p:spPr>
          <a:xfrm>
            <a:off x="2647355" y="2161699"/>
            <a:ext cx="9335572" cy="589598"/>
          </a:xfrm>
          <a:prstGeom prst="rect">
            <a:avLst/>
          </a:prstGeom>
          <a:noFill/>
          <a:ln/>
        </p:spPr>
        <p:txBody>
          <a:bodyPr wrap="square" rtlCol="0" anchor="t"/>
          <a:lstStyle/>
          <a:p>
            <a:pPr marL="0" indent="0">
              <a:lnSpc>
                <a:spcPts val="2321"/>
              </a:lnSpc>
              <a:buNone/>
            </a:pPr>
            <a:r>
              <a:rPr lang="en-US" sz="1548" dirty="0">
                <a:solidFill>
                  <a:srgbClr val="D7E5D8"/>
                </a:solidFill>
                <a:latin typeface="Syne" pitchFamily="34" charset="0"/>
                <a:ea typeface="Syne" pitchFamily="34" charset="-122"/>
                <a:cs typeface="Syne" pitchFamily="34" charset="-120"/>
              </a:rPr>
              <a:t>The encrypted data is securely stored in a database, protecting it from unauthorized access and ensuring its integrity.</a:t>
            </a:r>
            <a:endParaRPr lang="en-US" sz="1548" dirty="0"/>
          </a:p>
        </p:txBody>
      </p:sp>
      <p:pic>
        <p:nvPicPr>
          <p:cNvPr id="6" name="Image 1" descr="preencoded.png"/>
          <p:cNvPicPr>
            <a:picLocks noChangeAspect="1"/>
          </p:cNvPicPr>
          <p:nvPr/>
        </p:nvPicPr>
        <p:blipFill>
          <a:blip r:embed="rId4"/>
          <a:stretch>
            <a:fillRect/>
          </a:stretch>
        </p:blipFill>
        <p:spPr>
          <a:xfrm>
            <a:off x="2647355" y="2972395"/>
            <a:ext cx="982623" cy="1572220"/>
          </a:xfrm>
          <a:prstGeom prst="rect">
            <a:avLst/>
          </a:prstGeom>
        </p:spPr>
      </p:pic>
      <p:sp>
        <p:nvSpPr>
          <p:cNvPr id="7" name="Text 3"/>
          <p:cNvSpPr/>
          <p:nvPr/>
        </p:nvSpPr>
        <p:spPr>
          <a:xfrm>
            <a:off x="3924776" y="3168848"/>
            <a:ext cx="4341495" cy="306943"/>
          </a:xfrm>
          <a:prstGeom prst="rect">
            <a:avLst/>
          </a:prstGeom>
          <a:noFill/>
          <a:ln/>
        </p:spPr>
        <p:txBody>
          <a:bodyPr wrap="none" rtlCol="0" anchor="t"/>
          <a:lstStyle/>
          <a:p>
            <a:pPr marL="0" indent="0" algn="l">
              <a:lnSpc>
                <a:spcPts val="2418"/>
              </a:lnSpc>
              <a:buNone/>
            </a:pPr>
            <a:r>
              <a:rPr lang="en-US" sz="1934" b="1" dirty="0">
                <a:solidFill>
                  <a:srgbClr val="D7E5D8"/>
                </a:solidFill>
                <a:latin typeface="Syne" pitchFamily="34" charset="0"/>
                <a:ea typeface="Syne" pitchFamily="34" charset="-122"/>
                <a:cs typeface="Syne" pitchFamily="34" charset="-120"/>
              </a:rPr>
              <a:t>Database Connection</a:t>
            </a:r>
            <a:endParaRPr lang="en-US" sz="1934" dirty="0"/>
          </a:p>
        </p:txBody>
      </p:sp>
      <p:sp>
        <p:nvSpPr>
          <p:cNvPr id="8" name="Text 4"/>
          <p:cNvSpPr/>
          <p:nvPr/>
        </p:nvSpPr>
        <p:spPr>
          <a:xfrm>
            <a:off x="3924776" y="3593663"/>
            <a:ext cx="8058150" cy="294799"/>
          </a:xfrm>
          <a:prstGeom prst="rect">
            <a:avLst/>
          </a:prstGeom>
          <a:noFill/>
          <a:ln/>
        </p:spPr>
        <p:txBody>
          <a:bodyPr wrap="none" rtlCol="0" anchor="t"/>
          <a:lstStyle/>
          <a:p>
            <a:pPr marL="0" indent="0" algn="l">
              <a:lnSpc>
                <a:spcPts val="2321"/>
              </a:lnSpc>
              <a:buNone/>
            </a:pPr>
            <a:r>
              <a:rPr lang="en-US" sz="1548" dirty="0">
                <a:solidFill>
                  <a:srgbClr val="D7E5D8"/>
                </a:solidFill>
                <a:latin typeface="Syne" pitchFamily="34" charset="0"/>
                <a:ea typeface="Syne" pitchFamily="34" charset="-122"/>
                <a:cs typeface="Syne" pitchFamily="34" charset="-120"/>
              </a:rPr>
              <a:t>The program establishes a connection to the database.</a:t>
            </a:r>
            <a:endParaRPr lang="en-US" sz="1548" dirty="0"/>
          </a:p>
        </p:txBody>
      </p:sp>
      <p:pic>
        <p:nvPicPr>
          <p:cNvPr id="9" name="Image 2" descr="preencoded.png"/>
          <p:cNvPicPr>
            <a:picLocks noChangeAspect="1"/>
          </p:cNvPicPr>
          <p:nvPr/>
        </p:nvPicPr>
        <p:blipFill>
          <a:blip r:embed="rId5"/>
          <a:stretch>
            <a:fillRect/>
          </a:stretch>
        </p:blipFill>
        <p:spPr>
          <a:xfrm>
            <a:off x="2647355" y="4544616"/>
            <a:ext cx="982623" cy="1572220"/>
          </a:xfrm>
          <a:prstGeom prst="rect">
            <a:avLst/>
          </a:prstGeom>
        </p:spPr>
      </p:pic>
      <p:sp>
        <p:nvSpPr>
          <p:cNvPr id="10" name="Text 5"/>
          <p:cNvSpPr/>
          <p:nvPr/>
        </p:nvSpPr>
        <p:spPr>
          <a:xfrm>
            <a:off x="3924776" y="4741069"/>
            <a:ext cx="2750820" cy="306943"/>
          </a:xfrm>
          <a:prstGeom prst="rect">
            <a:avLst/>
          </a:prstGeom>
          <a:noFill/>
          <a:ln/>
        </p:spPr>
        <p:txBody>
          <a:bodyPr wrap="none" rtlCol="0" anchor="t"/>
          <a:lstStyle/>
          <a:p>
            <a:pPr marL="0" indent="0" algn="l">
              <a:lnSpc>
                <a:spcPts val="2418"/>
              </a:lnSpc>
              <a:buNone/>
            </a:pPr>
            <a:r>
              <a:rPr lang="en-US" sz="1934" b="1" dirty="0">
                <a:solidFill>
                  <a:srgbClr val="D7E5D8"/>
                </a:solidFill>
                <a:latin typeface="Syne" pitchFamily="34" charset="0"/>
                <a:ea typeface="Syne" pitchFamily="34" charset="-122"/>
                <a:cs typeface="Syne" pitchFamily="34" charset="-120"/>
              </a:rPr>
              <a:t>Data Insertion</a:t>
            </a:r>
            <a:endParaRPr lang="en-US" sz="1934" dirty="0"/>
          </a:p>
        </p:txBody>
      </p:sp>
      <p:sp>
        <p:nvSpPr>
          <p:cNvPr id="11" name="Text 6"/>
          <p:cNvSpPr/>
          <p:nvPr/>
        </p:nvSpPr>
        <p:spPr>
          <a:xfrm>
            <a:off x="3924776" y="5165884"/>
            <a:ext cx="8058150" cy="294799"/>
          </a:xfrm>
          <a:prstGeom prst="rect">
            <a:avLst/>
          </a:prstGeom>
          <a:noFill/>
          <a:ln/>
        </p:spPr>
        <p:txBody>
          <a:bodyPr wrap="none" rtlCol="0" anchor="t"/>
          <a:lstStyle/>
          <a:p>
            <a:pPr marL="0" indent="0" algn="l">
              <a:lnSpc>
                <a:spcPts val="2321"/>
              </a:lnSpc>
              <a:buNone/>
            </a:pPr>
            <a:r>
              <a:rPr lang="en-US" sz="1548" dirty="0">
                <a:solidFill>
                  <a:srgbClr val="D7E5D8"/>
                </a:solidFill>
                <a:latin typeface="Syne" pitchFamily="34" charset="0"/>
                <a:ea typeface="Syne" pitchFamily="34" charset="-122"/>
                <a:cs typeface="Syne" pitchFamily="34" charset="-120"/>
              </a:rPr>
              <a:t>The encrypted data is inserted into the database.</a:t>
            </a:r>
            <a:endParaRPr lang="en-US" sz="1548" dirty="0"/>
          </a:p>
        </p:txBody>
      </p:sp>
      <p:pic>
        <p:nvPicPr>
          <p:cNvPr id="12" name="Image 3" descr="preencoded.png"/>
          <p:cNvPicPr>
            <a:picLocks noChangeAspect="1"/>
          </p:cNvPicPr>
          <p:nvPr/>
        </p:nvPicPr>
        <p:blipFill>
          <a:blip r:embed="rId6"/>
          <a:stretch>
            <a:fillRect/>
          </a:stretch>
        </p:blipFill>
        <p:spPr>
          <a:xfrm>
            <a:off x="2647355" y="6116836"/>
            <a:ext cx="982623" cy="1572220"/>
          </a:xfrm>
          <a:prstGeom prst="rect">
            <a:avLst/>
          </a:prstGeom>
        </p:spPr>
      </p:pic>
      <p:sp>
        <p:nvSpPr>
          <p:cNvPr id="13" name="Text 7"/>
          <p:cNvSpPr/>
          <p:nvPr/>
        </p:nvSpPr>
        <p:spPr>
          <a:xfrm>
            <a:off x="3924776" y="6313289"/>
            <a:ext cx="2950726" cy="306943"/>
          </a:xfrm>
          <a:prstGeom prst="rect">
            <a:avLst/>
          </a:prstGeom>
          <a:noFill/>
          <a:ln/>
        </p:spPr>
        <p:txBody>
          <a:bodyPr wrap="none" rtlCol="0" anchor="t"/>
          <a:lstStyle/>
          <a:p>
            <a:pPr marL="0" indent="0" algn="l">
              <a:lnSpc>
                <a:spcPts val="2418"/>
              </a:lnSpc>
              <a:buNone/>
            </a:pPr>
            <a:r>
              <a:rPr lang="en-US" sz="1934" b="1" dirty="0">
                <a:solidFill>
                  <a:srgbClr val="D7E5D8"/>
                </a:solidFill>
                <a:latin typeface="Syne" pitchFamily="34" charset="0"/>
                <a:ea typeface="Syne" pitchFamily="34" charset="-122"/>
                <a:cs typeface="Syne" pitchFamily="34" charset="-120"/>
              </a:rPr>
              <a:t>Access Control</a:t>
            </a:r>
            <a:endParaRPr lang="en-US" sz="1934" dirty="0"/>
          </a:p>
        </p:txBody>
      </p:sp>
      <p:sp>
        <p:nvSpPr>
          <p:cNvPr id="14" name="Text 8"/>
          <p:cNvSpPr/>
          <p:nvPr/>
        </p:nvSpPr>
        <p:spPr>
          <a:xfrm>
            <a:off x="3924776" y="6738104"/>
            <a:ext cx="8058150" cy="294799"/>
          </a:xfrm>
          <a:prstGeom prst="rect">
            <a:avLst/>
          </a:prstGeom>
          <a:noFill/>
          <a:ln/>
        </p:spPr>
        <p:txBody>
          <a:bodyPr wrap="none" rtlCol="0" anchor="t"/>
          <a:lstStyle/>
          <a:p>
            <a:pPr marL="0" indent="0" algn="l">
              <a:lnSpc>
                <a:spcPts val="2321"/>
              </a:lnSpc>
              <a:buNone/>
            </a:pPr>
            <a:r>
              <a:rPr lang="en-US" sz="1548" dirty="0">
                <a:solidFill>
                  <a:srgbClr val="D7E5D8"/>
                </a:solidFill>
                <a:latin typeface="Syne" pitchFamily="34" charset="0"/>
                <a:ea typeface="Syne" pitchFamily="34" charset="-122"/>
                <a:cs typeface="Syne" pitchFamily="34" charset="-120"/>
              </a:rPr>
              <a:t>Security measures are implemented to restrict access to the encrypted data.</a:t>
            </a:r>
            <a:endParaRPr lang="en-US" sz="154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766</Words>
  <Application>Microsoft Office PowerPoint</Application>
  <PresentationFormat>Custom</PresentationFormat>
  <Paragraphs>90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Ebad prince</cp:lastModifiedBy>
  <cp:revision>11</cp:revision>
  <dcterms:created xsi:type="dcterms:W3CDTF">2024-06-17T13:28:06Z</dcterms:created>
  <dcterms:modified xsi:type="dcterms:W3CDTF">2024-06-20T03:13:25Z</dcterms:modified>
</cp:coreProperties>
</file>